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7"/>
  </p:notesMasterIdLst>
  <p:handoutMasterIdLst>
    <p:handoutMasterId r:id="rId178"/>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7" r:id="rId148"/>
    <p:sldId id="418" r:id="rId149"/>
    <p:sldId id="419" r:id="rId150"/>
    <p:sldId id="420" r:id="rId151"/>
    <p:sldId id="422" r:id="rId152"/>
    <p:sldId id="423" r:id="rId153"/>
    <p:sldId id="424" r:id="rId154"/>
    <p:sldId id="425" r:id="rId155"/>
    <p:sldId id="426" r:id="rId156"/>
    <p:sldId id="427" r:id="rId157"/>
    <p:sldId id="430" r:id="rId158"/>
    <p:sldId id="431" r:id="rId159"/>
    <p:sldId id="432" r:id="rId160"/>
    <p:sldId id="434" r:id="rId161"/>
    <p:sldId id="435" r:id="rId162"/>
    <p:sldId id="436" r:id="rId163"/>
    <p:sldId id="437" r:id="rId164"/>
    <p:sldId id="439" r:id="rId165"/>
    <p:sldId id="440" r:id="rId166"/>
    <p:sldId id="441" r:id="rId167"/>
    <p:sldId id="443" r:id="rId168"/>
    <p:sldId id="444" r:id="rId169"/>
    <p:sldId id="445" r:id="rId170"/>
    <p:sldId id="447" r:id="rId171"/>
    <p:sldId id="448" r:id="rId172"/>
    <p:sldId id="449" r:id="rId173"/>
    <p:sldId id="450" r:id="rId174"/>
    <p:sldId id="451" r:id="rId175"/>
    <p:sldId id="452" r:id="rId1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6">
          <p15:clr>
            <a:srgbClr val="A4A3A4"/>
          </p15:clr>
        </p15:guide>
        <p15:guide id="2" pos="57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80544" autoAdjust="0"/>
  </p:normalViewPr>
  <p:slideViewPr>
    <p:cSldViewPr snapToGrid="0">
      <p:cViewPr varScale="1">
        <p:scale>
          <a:sx n="102" d="100"/>
          <a:sy n="102" d="100"/>
        </p:scale>
        <p:origin x="608" y="176"/>
      </p:cViewPr>
      <p:guideLst>
        <p:guide orient="horz" pos="926"/>
        <p:guide pos="573"/>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F858D1FA-2024-9442-B4ED-86DF8F1CA839}"/>
    <pc:docChg chg="modSld">
      <pc:chgData name="Kathryn Leeber" userId="15028f3c-0a13-4345-9369-dac953ae4f16" providerId="ADAL" clId="{F858D1FA-2024-9442-B4ED-86DF8F1CA839}" dt="2021-01-04T19:37:16.838" v="0" actId="20577"/>
      <pc:docMkLst>
        <pc:docMk/>
      </pc:docMkLst>
      <pc:sldChg chg="modSp mod">
        <pc:chgData name="Kathryn Leeber" userId="15028f3c-0a13-4345-9369-dac953ae4f16" providerId="ADAL" clId="{F858D1FA-2024-9442-B4ED-86DF8F1CA839}" dt="2021-01-04T19:37:16.838" v="0" actId="20577"/>
        <pc:sldMkLst>
          <pc:docMk/>
          <pc:sldMk cId="0" sldId="347"/>
        </pc:sldMkLst>
        <pc:spChg chg="mod">
          <ac:chgData name="Kathryn Leeber" userId="15028f3c-0a13-4345-9369-dac953ae4f16" providerId="ADAL" clId="{F858D1FA-2024-9442-B4ED-86DF8F1CA839}" dt="2021-01-04T19:37:16.838" v="0" actId="20577"/>
          <ac:spMkLst>
            <pc:docMk/>
            <pc:sldMk cId="0" sldId="347"/>
            <ac:spMk id="2" creationId="{00000000-0000-0000-0000-000000000000}"/>
          </ac:spMkLst>
        </pc:spChg>
      </pc:sldChg>
    </pc:docChg>
  </pc:docChgLst>
  <pc:docChgLst>
    <pc:chgData name="Kathryn Leeber" userId="15028f3c-0a13-4345-9369-dac953ae4f16" providerId="ADAL" clId="{2322D159-1E24-E148-9908-23D8E78815B8}"/>
    <pc:docChg chg="modMainMaster">
      <pc:chgData name="Kathryn Leeber" userId="15028f3c-0a13-4345-9369-dac953ae4f16" providerId="ADAL" clId="{2322D159-1E24-E148-9908-23D8E78815B8}" dt="2020-12-18T18:31:20.862" v="2"/>
      <pc:docMkLst>
        <pc:docMk/>
      </pc:docMkLst>
      <pc:sldMasterChg chg="modSp modSldLayout">
        <pc:chgData name="Kathryn Leeber" userId="15028f3c-0a13-4345-9369-dac953ae4f16" providerId="ADAL" clId="{2322D159-1E24-E148-9908-23D8E78815B8}" dt="2020-12-18T18:31:20.862" v="2"/>
        <pc:sldMasterMkLst>
          <pc:docMk/>
          <pc:sldMasterMk cId="2871921020" sldId="2147483648"/>
        </pc:sldMasterMkLst>
        <pc:spChg chg="mod">
          <ac:chgData name="Kathryn Leeber" userId="15028f3c-0a13-4345-9369-dac953ae4f16" providerId="ADAL" clId="{2322D159-1E24-E148-9908-23D8E78815B8}" dt="2020-12-18T18:31:20.862" v="2"/>
          <ac:spMkLst>
            <pc:docMk/>
            <pc:sldMasterMk cId="2871921020" sldId="2147483648"/>
            <ac:spMk id="7" creationId="{21F38BD8-3F75-CE4C-AFEF-0C6B45F77F8C}"/>
          </ac:spMkLst>
        </pc:spChg>
        <pc:sldLayoutChg chg="modSp">
          <pc:chgData name="Kathryn Leeber" userId="15028f3c-0a13-4345-9369-dac953ae4f16" providerId="ADAL" clId="{2322D159-1E24-E148-9908-23D8E78815B8}" dt="2020-12-18T18:31:13.537" v="0"/>
          <pc:sldLayoutMkLst>
            <pc:docMk/>
            <pc:sldMasterMk cId="2871921020" sldId="2147483648"/>
            <pc:sldLayoutMk cId="3047549913" sldId="2147483649"/>
          </pc:sldLayoutMkLst>
          <pc:spChg chg="mod">
            <ac:chgData name="Kathryn Leeber" userId="15028f3c-0a13-4345-9369-dac953ae4f16" providerId="ADAL" clId="{2322D159-1E24-E148-9908-23D8E78815B8}" dt="2020-12-18T18:31:13.537" v="0"/>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68CB5061-F8A5-944C-B922-31BF245A60AF}"/>
    <pc:docChg chg="undo custSel modSld modMainMaster">
      <pc:chgData name="Kathryn Leeber" userId="15028f3c-0a13-4345-9369-dac953ae4f16" providerId="ADAL" clId="{68CB5061-F8A5-944C-B922-31BF245A60AF}" dt="2020-11-20T17:05:26.308" v="5"/>
      <pc:docMkLst>
        <pc:docMk/>
      </pc:docMkLst>
      <pc:sldChg chg="modSp mod">
        <pc:chgData name="Kathryn Leeber" userId="15028f3c-0a13-4345-9369-dac953ae4f16" providerId="ADAL" clId="{68CB5061-F8A5-944C-B922-31BF245A60AF}" dt="2020-11-20T17:05:10.355" v="1" actId="1076"/>
        <pc:sldMkLst>
          <pc:docMk/>
          <pc:sldMk cId="1732698309" sldId="258"/>
        </pc:sldMkLst>
        <pc:picChg chg="mod">
          <ac:chgData name="Kathryn Leeber" userId="15028f3c-0a13-4345-9369-dac953ae4f16" providerId="ADAL" clId="{68CB5061-F8A5-944C-B922-31BF245A60AF}" dt="2020-11-20T17:05:10.355" v="1" actId="1076"/>
          <ac:picMkLst>
            <pc:docMk/>
            <pc:sldMk cId="1732698309" sldId="258"/>
            <ac:picMk id="5" creationId="{72745D91-033E-FE49-8C69-8A2627DA39F1}"/>
          </ac:picMkLst>
        </pc:picChg>
      </pc:sldChg>
      <pc:sldMasterChg chg="modSp modSldLayout">
        <pc:chgData name="Kathryn Leeber" userId="15028f3c-0a13-4345-9369-dac953ae4f16" providerId="ADAL" clId="{68CB5061-F8A5-944C-B922-31BF245A60AF}" dt="2020-11-20T17:05:26.308" v="5"/>
        <pc:sldMasterMkLst>
          <pc:docMk/>
          <pc:sldMasterMk cId="2871921020" sldId="2147483648"/>
        </pc:sldMasterMkLst>
        <pc:spChg chg="mod">
          <ac:chgData name="Kathryn Leeber" userId="15028f3c-0a13-4345-9369-dac953ae4f16" providerId="ADAL" clId="{68CB5061-F8A5-944C-B922-31BF245A60AF}" dt="2020-11-20T17:05:26.308" v="5"/>
          <ac:spMkLst>
            <pc:docMk/>
            <pc:sldMasterMk cId="2871921020" sldId="2147483648"/>
            <ac:spMk id="7" creationId="{21F38BD8-3F75-CE4C-AFEF-0C6B45F77F8C}"/>
          </ac:spMkLst>
        </pc:spChg>
        <pc:sldLayoutChg chg="modSp">
          <pc:chgData name="Kathryn Leeber" userId="15028f3c-0a13-4345-9369-dac953ae4f16" providerId="ADAL" clId="{68CB5061-F8A5-944C-B922-31BF245A60AF}" dt="2020-11-20T17:05:21.142" v="3"/>
          <pc:sldLayoutMkLst>
            <pc:docMk/>
            <pc:sldMasterMk cId="2871921020" sldId="2147483648"/>
            <pc:sldLayoutMk cId="3047549913" sldId="2147483649"/>
          </pc:sldLayoutMkLst>
          <pc:spChg chg="mod">
            <ac:chgData name="Kathryn Leeber" userId="15028f3c-0a13-4345-9369-dac953ae4f16" providerId="ADAL" clId="{68CB5061-F8A5-944C-B922-31BF245A60AF}" dt="2020-11-20T17:05:21.142" v="3"/>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Special Patient Populations</a:t>
            </a:r>
          </a:p>
          <a:p>
            <a:r>
              <a:rPr lang="en-US" altLang="en-US" dirty="0">
                <a:latin typeface="Times New Roman" charset="0"/>
                <a:ea typeface="MS PGothic" charset="-128"/>
              </a:rPr>
              <a:t>Applies a fundamental knowledge of growth, development, and aging and assessment findings to provide basic emergency care and transportation for a patient with special needs.</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ED1C4D-ECFD-7E49-B8FF-8DA78F22C629}" type="slidenum">
              <a:rPr lang="en-US" altLang="en-US" sz="1200"/>
              <a:pPr eaLnBrk="1" hangingPunct="1"/>
              <a:t>2</a:t>
            </a:fld>
            <a:endParaRPr lang="en-US" altLang="en-US" sz="1200" dirty="0"/>
          </a:p>
        </p:txBody>
      </p:sp>
    </p:spTree>
    <p:extLst>
      <p:ext uri="{BB962C8B-B14F-4D97-AF65-F5344CB8AC3E}">
        <p14:creationId xmlns:p14="http://schemas.microsoft.com/office/powerpoint/2010/main" val="210811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marL="457200" indent="-228600">
              <a:spcBef>
                <a:spcPts val="0"/>
              </a:spcBef>
              <a:spcAft>
                <a:spcPts val="300"/>
              </a:spcAft>
              <a:tabLst>
                <a:tab pos="457200" algn="l"/>
              </a:tabLst>
              <a:defRPr/>
            </a:pPr>
            <a:endParaRPr lang="en-US" dirty="0">
              <a:cs typeface="+mn-cs"/>
            </a:endParaRPr>
          </a:p>
          <a:p>
            <a:pPr indent="-228600">
              <a:spcBef>
                <a:spcPts val="0"/>
              </a:spcBef>
              <a:spcAft>
                <a:spcPts val="300"/>
              </a:spcAft>
              <a:buAutoNum type="arabicPeriod" startAt="2"/>
              <a:tabLst>
                <a:tab pos="457200" algn="l"/>
              </a:tabLst>
              <a:defRPr/>
            </a:pPr>
            <a:r>
              <a:rPr lang="en-IN" dirty="0">
                <a:latin typeface="Times New Roman"/>
                <a:ea typeface="Times New Roman"/>
                <a:cs typeface="+mn-cs"/>
              </a:rPr>
              <a:t>  Make every attempt to avoid ageism, the stereotyping of older people that often leads to discrimination.</a:t>
            </a:r>
          </a:p>
          <a:p>
            <a:pPr marL="0" indent="0">
              <a:spcBef>
                <a:spcPts val="0"/>
              </a:spcBef>
              <a:spcAft>
                <a:spcPts val="300"/>
              </a:spcAft>
              <a:buNone/>
              <a:tabLst>
                <a:tab pos="457200" algn="l"/>
              </a:tabLst>
              <a:defRPr/>
            </a:pPr>
            <a:r>
              <a:rPr lang="en-IN" dirty="0">
                <a:latin typeface="Times New Roman"/>
                <a:ea typeface="Times New Roman"/>
                <a:cs typeface="+mn-cs"/>
              </a:rPr>
              <a:t>3.    Older people can stay fit and be active, even though they are not able to perform at the same level as they did in their youth.</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98A42D-78F3-3D41-BBB9-D9B6BF74BB0E}" type="slidenum">
              <a:rPr lang="en-US" altLang="en-US" sz="1200"/>
              <a:pPr eaLnBrk="1" hangingPunct="1"/>
              <a:t>11</a:t>
            </a:fld>
            <a:endParaRPr lang="en-US" altLang="en-US" sz="1200" dirty="0"/>
          </a:p>
        </p:txBody>
      </p:sp>
    </p:spTree>
    <p:extLst>
      <p:ext uri="{BB962C8B-B14F-4D97-AF65-F5344CB8AC3E}">
        <p14:creationId xmlns:p14="http://schemas.microsoft.com/office/powerpoint/2010/main" val="9043117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IN" altLang="en-US" dirty="0">
                <a:latin typeface="Times New Roman" charset="0"/>
                <a:ea typeface="MS PGothic" charset="-128"/>
              </a:rPr>
              <a:t>F.    Reassessment</a:t>
            </a:r>
          </a:p>
          <a:p>
            <a:pPr marL="228600" indent="-228600">
              <a:spcBef>
                <a:spcPts val="600"/>
              </a:spcBef>
              <a:spcAft>
                <a:spcPts val="600"/>
              </a:spcAft>
              <a:tabLst>
                <a:tab pos="228600" algn="l"/>
              </a:tabLst>
            </a:pPr>
            <a:r>
              <a:rPr lang="en-IN" altLang="en-US" dirty="0">
                <a:latin typeface="Times New Roman" charset="0"/>
                <a:ea typeface="MS PGothic" charset="-128"/>
              </a:rPr>
              <a:t>	 1.    Reassess the geriatric patient often because the condition of an older adult may deteriorate quickly. </a:t>
            </a:r>
          </a:p>
          <a:p>
            <a:pPr marL="228600" indent="-228600">
              <a:spcBef>
                <a:spcPts val="600"/>
              </a:spcBef>
              <a:spcAft>
                <a:spcPts val="600"/>
              </a:spcAft>
              <a:tabLst>
                <a:tab pos="228600" algn="l"/>
              </a:tabLst>
            </a:pPr>
            <a:r>
              <a:rPr lang="en-IN" altLang="en-US" dirty="0">
                <a:latin typeface="Times New Roman" charset="0"/>
                <a:ea typeface="MS PGothic" charset="-128"/>
              </a:rPr>
              <a:t>      2.    Recheck interventions.</a:t>
            </a:r>
          </a:p>
          <a:p>
            <a:pPr marL="228600" indent="-228600">
              <a:spcBef>
                <a:spcPts val="600"/>
              </a:spcBef>
              <a:spcAft>
                <a:spcPts val="600"/>
              </a:spcAft>
              <a:tabLst>
                <a:tab pos="228600" algn="l"/>
              </a:tabLst>
            </a:pPr>
            <a:r>
              <a:rPr lang="en-IN" altLang="en-US" dirty="0">
                <a:latin typeface="Times New Roman" charset="0"/>
                <a:ea typeface="MS PGothic" charset="-128"/>
              </a:rPr>
              <a:t>	 3.    Identify and treat changes in the patient’s condition.</a:t>
            </a:r>
          </a:p>
          <a:p>
            <a:pPr marL="228600" indent="-228600">
              <a:tabLst>
                <a:tab pos="228600" algn="l"/>
              </a:tabLst>
            </a:pPr>
            <a:endParaRPr lang="en-US" altLang="en-US" dirty="0">
              <a:latin typeface="Times New Roman" charset="0"/>
              <a:ea typeface="MS PGothic" charset="-128"/>
            </a:endParaRPr>
          </a:p>
        </p:txBody>
      </p:sp>
      <p:sp>
        <p:nvSpPr>
          <p:cNvPr id="304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C4DA24-53EC-DB4F-B1FC-6F0EAC764729}"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19152538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Document all history, medication, assessment, and intervention information.</a:t>
            </a:r>
          </a:p>
        </p:txBody>
      </p:sp>
      <p:sp>
        <p:nvSpPr>
          <p:cNvPr id="306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0E2DCE-C1CF-0541-B628-27BB426B0885}" type="slidenum">
              <a:rPr lang="en-US" altLang="en-US" sz="1200"/>
              <a:pPr eaLnBrk="1" hangingPunct="1"/>
              <a:t>102</a:t>
            </a:fld>
            <a:endParaRPr lang="en-US" altLang="en-US" sz="1200" dirty="0"/>
          </a:p>
        </p:txBody>
      </p:sp>
    </p:spTree>
    <p:extLst>
      <p:ext uri="{BB962C8B-B14F-4D97-AF65-F5344CB8AC3E}">
        <p14:creationId xmlns:p14="http://schemas.microsoft.com/office/powerpoint/2010/main" val="20999027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provides guidelines for assessing geriatric patients.</a:t>
            </a:r>
          </a:p>
        </p:txBody>
      </p:sp>
      <p:sp>
        <p:nvSpPr>
          <p:cNvPr id="307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F9DCA0-58C3-CC46-8CBD-BC61F74625BC}" type="slidenum">
              <a:rPr lang="en-US" altLang="en-US" sz="1200"/>
              <a:pPr eaLnBrk="1" hangingPunct="1"/>
              <a:t>103</a:t>
            </a:fld>
            <a:endParaRPr lang="en-US" altLang="en-US" sz="1200" dirty="0"/>
          </a:p>
        </p:txBody>
      </p:sp>
    </p:spTree>
    <p:extLst>
      <p:ext uri="{BB962C8B-B14F-4D97-AF65-F5344CB8AC3E}">
        <p14:creationId xmlns:p14="http://schemas.microsoft.com/office/powerpoint/2010/main" val="13187266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XIX. Trauma and Geriatric Patients</a:t>
            </a:r>
          </a:p>
          <a:p>
            <a:pPr>
              <a:spcBef>
                <a:spcPts val="1800"/>
              </a:spcBef>
              <a:spcAft>
                <a:spcPts val="600"/>
              </a:spcAft>
              <a:defRPr/>
            </a:pPr>
            <a:r>
              <a:rPr lang="en-IN" sz="1800" dirty="0">
                <a:latin typeface="Times New Roman"/>
                <a:ea typeface="Times New Roman"/>
                <a:cs typeface="+mn-cs"/>
              </a:rPr>
              <a:t>A.    In general, the risk of serious injury or death is more common in older patients who experience trauma than in younger patients.</a:t>
            </a:r>
          </a:p>
          <a:p>
            <a:pPr>
              <a:spcBef>
                <a:spcPts val="1800"/>
              </a:spcBef>
              <a:spcAft>
                <a:spcPts val="600"/>
              </a:spcAft>
              <a:defRPr/>
            </a:pPr>
            <a:r>
              <a:rPr lang="en-IN" sz="1800" dirty="0">
                <a:latin typeface="Times New Roman"/>
                <a:ea typeface="Times New Roman"/>
                <a:cs typeface="+mn-cs"/>
              </a:rPr>
              <a:t>       1.    Conditions that create risk and complicate the assessment of geriatric patients:</a:t>
            </a:r>
          </a:p>
          <a:p>
            <a:pPr>
              <a:spcBef>
                <a:spcPts val="1800"/>
              </a:spcBef>
              <a:spcAft>
                <a:spcPts val="600"/>
              </a:spcAft>
              <a:defRPr/>
            </a:pPr>
            <a:r>
              <a:rPr lang="en-IN" sz="1800" dirty="0">
                <a:latin typeface="Times New Roman"/>
                <a:ea typeface="Times New Roman"/>
                <a:cs typeface="+mn-cs"/>
              </a:rPr>
              <a:t>              a.    Slower homeostatic compensatory mechanisms</a:t>
            </a:r>
          </a:p>
          <a:p>
            <a:pPr>
              <a:spcBef>
                <a:spcPts val="1800"/>
              </a:spcBef>
              <a:spcAft>
                <a:spcPts val="600"/>
              </a:spcAft>
              <a:defRPr/>
            </a:pPr>
            <a:r>
              <a:rPr lang="en-IN" sz="1800" dirty="0">
                <a:latin typeface="Times New Roman"/>
                <a:ea typeface="Times New Roman"/>
                <a:cs typeface="+mn-cs"/>
              </a:rPr>
              <a:t>              b.    Limited physiologic reserves</a:t>
            </a:r>
          </a:p>
          <a:p>
            <a:pPr>
              <a:spcBef>
                <a:spcPts val="1800"/>
              </a:spcBef>
              <a:spcAft>
                <a:spcPts val="600"/>
              </a:spcAft>
              <a:defRPr/>
            </a:pPr>
            <a:r>
              <a:rPr lang="en-IN" sz="1800" dirty="0">
                <a:latin typeface="Times New Roman"/>
                <a:ea typeface="Times New Roman"/>
                <a:cs typeface="+mn-cs"/>
              </a:rPr>
              <a:t>              c.    Normal effects of aging on the body</a:t>
            </a:r>
          </a:p>
          <a:p>
            <a:pPr>
              <a:spcBef>
                <a:spcPts val="1800"/>
              </a:spcBef>
              <a:spcAft>
                <a:spcPts val="600"/>
              </a:spcAft>
              <a:defRPr/>
            </a:pPr>
            <a:r>
              <a:rPr lang="en-IN" sz="1800" dirty="0">
                <a:latin typeface="Times New Roman"/>
                <a:ea typeface="Times New Roman"/>
                <a:cs typeface="+mn-cs"/>
              </a:rPr>
              <a:t>              d.    Existing medical issues</a:t>
            </a:r>
          </a:p>
          <a:p>
            <a:pPr>
              <a:defRPr/>
            </a:pPr>
            <a:endParaRPr lang="en-US" dirty="0">
              <a:cs typeface="+mn-cs"/>
            </a:endParaRPr>
          </a:p>
        </p:txBody>
      </p:sp>
      <p:sp>
        <p:nvSpPr>
          <p:cNvPr id="308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F4231E-A5D8-814B-919A-1C8C3EC0B435}" type="slidenum">
              <a:rPr lang="en-US" altLang="en-US" sz="1200"/>
              <a:pPr eaLnBrk="1" hangingPunct="1"/>
              <a:t>104</a:t>
            </a:fld>
            <a:endParaRPr lang="en-US" altLang="en-US" sz="1200" dirty="0"/>
          </a:p>
        </p:txBody>
      </p:sp>
    </p:spTree>
    <p:extLst>
      <p:ext uri="{BB962C8B-B14F-4D97-AF65-F5344CB8AC3E}">
        <p14:creationId xmlns:p14="http://schemas.microsoft.com/office/powerpoint/2010/main" val="18071997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0" indent="0">
              <a:spcBef>
                <a:spcPts val="0"/>
              </a:spcBef>
              <a:spcAft>
                <a:spcPts val="300"/>
              </a:spcAft>
              <a:buNone/>
              <a:tabLst>
                <a:tab pos="457200" algn="l"/>
              </a:tabLst>
              <a:defRPr/>
            </a:pPr>
            <a:r>
              <a:rPr lang="en-IN" sz="1400" dirty="0">
                <a:latin typeface="Times New Roman"/>
                <a:ea typeface="Times New Roman"/>
                <a:cs typeface="+mn-cs"/>
              </a:rPr>
              <a:t>2.   Physical findings in an older adult may be more subtle and easily missed.</a:t>
            </a:r>
          </a:p>
          <a:p>
            <a:pPr marL="0" indent="0">
              <a:spcBef>
                <a:spcPts val="0"/>
              </a:spcBef>
              <a:spcAft>
                <a:spcPts val="300"/>
              </a:spcAft>
              <a:buNone/>
              <a:tabLst>
                <a:tab pos="457200" algn="l"/>
              </a:tabLst>
              <a:defRPr/>
            </a:pPr>
            <a:r>
              <a:rPr lang="en-US" sz="1200" kern="1200" dirty="0">
                <a:solidFill>
                  <a:schemeClr val="tx1"/>
                </a:solidFill>
                <a:effectLst/>
                <a:latin typeface="Times New Roman" pitchFamily="18" charset="0"/>
                <a:ea typeface="MS PGothic" pitchFamily="34" charset="-128"/>
                <a:cs typeface="MS PGothic" charset="0"/>
              </a:rPr>
              <a:t>3.   The healing process is longer.</a:t>
            </a:r>
          </a:p>
          <a:p>
            <a:pPr marL="457200" indent="-228600">
              <a:spcBef>
                <a:spcPts val="0"/>
              </a:spcBef>
              <a:spcAft>
                <a:spcPts val="300"/>
              </a:spcAft>
              <a:tabLst>
                <a:tab pos="457200" algn="l"/>
              </a:tabLst>
              <a:defRPr/>
            </a:pPr>
            <a:r>
              <a:rPr lang="en-IN" sz="1400" dirty="0">
                <a:latin typeface="Times New Roman"/>
                <a:ea typeface="Times New Roman"/>
                <a:cs typeface="+mn-cs"/>
              </a:rPr>
              <a:t>	</a:t>
            </a:r>
          </a:p>
        </p:txBody>
      </p:sp>
      <p:sp>
        <p:nvSpPr>
          <p:cNvPr id="309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5D7C22-43FC-3849-999F-6FEAF6274E1B}" type="slidenum">
              <a:rPr lang="en-US" altLang="en-US" sz="1200"/>
              <a:pPr eaLnBrk="1" hangingPunct="1"/>
              <a:t>105</a:t>
            </a:fld>
            <a:endParaRPr lang="en-US" altLang="en-US" sz="1200" dirty="0"/>
          </a:p>
        </p:txBody>
      </p:sp>
    </p:spTree>
    <p:extLst>
      <p:ext uri="{BB962C8B-B14F-4D97-AF65-F5344CB8AC3E}">
        <p14:creationId xmlns:p14="http://schemas.microsoft.com/office/powerpoint/2010/main" val="17450795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B.    Older pedestrians are more likely to have life-threatening complications after being struck by a vehicle.</a:t>
            </a:r>
          </a:p>
          <a:p>
            <a:r>
              <a:rPr lang="en-IN" dirty="0">
                <a:latin typeface="Times New Roman"/>
                <a:ea typeface="Times New Roman"/>
                <a:cs typeface="+mn-cs"/>
              </a:rPr>
              <a:t>       1</a:t>
            </a:r>
            <a:r>
              <a:rPr lang="en-US" sz="1200" kern="1200" dirty="0">
                <a:solidFill>
                  <a:schemeClr val="tx1"/>
                </a:solidFill>
                <a:effectLst/>
                <a:latin typeface="Times New Roman" pitchFamily="18" charset="0"/>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S PGothic" charset="0"/>
              </a:rPr>
              <a:t>Secondary impacts can also cause serious injuries. </a:t>
            </a:r>
          </a:p>
        </p:txBody>
      </p:sp>
      <p:sp>
        <p:nvSpPr>
          <p:cNvPr id="310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BEDABA6-E13C-A049-B2AD-EB5338F943F4}" type="slidenum">
              <a:rPr lang="en-US" altLang="en-US" sz="1200"/>
              <a:pPr eaLnBrk="1" hangingPunct="1"/>
              <a:t>106</a:t>
            </a:fld>
            <a:endParaRPr lang="en-US" altLang="en-US" sz="1200" dirty="0"/>
          </a:p>
        </p:txBody>
      </p:sp>
    </p:spTree>
    <p:extLst>
      <p:ext uri="{BB962C8B-B14F-4D97-AF65-F5344CB8AC3E}">
        <p14:creationId xmlns:p14="http://schemas.microsoft.com/office/powerpoint/2010/main" val="13681827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C.    Older people are more likely to experience burns because of altered mental status, inattention, and a compromised neurologic status.</a:t>
            </a:r>
          </a:p>
          <a:p>
            <a:pPr marL="228600" indent="-228600">
              <a:spcBef>
                <a:spcPts val="600"/>
              </a:spcBef>
              <a:spcAft>
                <a:spcPts val="600"/>
              </a:spcAft>
              <a:tabLst>
                <a:tab pos="228600" algn="l"/>
              </a:tabLst>
              <a:defRPr/>
            </a:pPr>
            <a:r>
              <a:rPr lang="en-IN" dirty="0">
                <a:latin typeface="Times New Roman"/>
                <a:ea typeface="Times New Roman"/>
                <a:cs typeface="+mn-cs"/>
              </a:rPr>
              <a:t>	  1.    Risk of mortality from burns is increased when:</a:t>
            </a:r>
          </a:p>
          <a:p>
            <a:pPr marL="228600" indent="-228600">
              <a:spcBef>
                <a:spcPts val="600"/>
              </a:spcBef>
              <a:spcAft>
                <a:spcPts val="600"/>
              </a:spcAft>
              <a:tabLst>
                <a:tab pos="228600" algn="l"/>
              </a:tabLst>
              <a:defRPr/>
            </a:pPr>
            <a:r>
              <a:rPr lang="en-IN" dirty="0">
                <a:latin typeface="Times New Roman"/>
                <a:ea typeface="Times New Roman"/>
                <a:cs typeface="+mn-cs"/>
              </a:rPr>
              <a:t>	         a.    Preexisting medical conditions exist</a:t>
            </a:r>
          </a:p>
          <a:p>
            <a:pPr marL="228600" indent="-228600">
              <a:spcBef>
                <a:spcPts val="600"/>
              </a:spcBef>
              <a:spcAft>
                <a:spcPts val="600"/>
              </a:spcAft>
              <a:tabLst>
                <a:tab pos="228600" algn="l"/>
              </a:tabLst>
              <a:defRPr/>
            </a:pPr>
            <a:r>
              <a:rPr lang="en-IN" dirty="0">
                <a:latin typeface="Times New Roman"/>
                <a:ea typeface="Times New Roman"/>
                <a:cs typeface="+mn-cs"/>
              </a:rPr>
              <a:t>	         b.    The immune system is weakened</a:t>
            </a:r>
          </a:p>
          <a:p>
            <a:pPr marL="228600" indent="-228600">
              <a:spcBef>
                <a:spcPts val="600"/>
              </a:spcBef>
              <a:spcAft>
                <a:spcPts val="600"/>
              </a:spcAft>
              <a:tabLst>
                <a:tab pos="228600" algn="l"/>
              </a:tabLst>
              <a:defRPr/>
            </a:pPr>
            <a:r>
              <a:rPr lang="en-IN" dirty="0">
                <a:latin typeface="Times New Roman"/>
                <a:ea typeface="Times New Roman"/>
                <a:cs typeface="+mn-cs"/>
              </a:rPr>
              <a:t>	         c.    Fluid replacement is complicated by renal compromise</a:t>
            </a:r>
          </a:p>
        </p:txBody>
      </p:sp>
      <p:sp>
        <p:nvSpPr>
          <p:cNvPr id="311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35B2E8-AD61-4849-8257-70A872470EB5}" type="slidenum">
              <a:rPr lang="en-US" altLang="en-US" sz="1200"/>
              <a:pPr eaLnBrk="1" hangingPunct="1"/>
              <a:t>107</a:t>
            </a:fld>
            <a:endParaRPr lang="en-US" altLang="en-US" sz="1200" dirty="0"/>
          </a:p>
        </p:txBody>
      </p:sp>
    </p:spTree>
    <p:extLst>
      <p:ext uri="{BB962C8B-B14F-4D97-AF65-F5344CB8AC3E}">
        <p14:creationId xmlns:p14="http://schemas.microsoft.com/office/powerpoint/2010/main" val="193953299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D.    There is higher mortality from penetrating trauma in older adults, especially in the case of gunshot wounds.</a:t>
            </a:r>
          </a:p>
          <a:p>
            <a:pPr marL="228600" indent="-228600">
              <a:spcBef>
                <a:spcPts val="600"/>
              </a:spcBef>
              <a:spcAft>
                <a:spcPts val="600"/>
              </a:spcAft>
              <a:tabLst>
                <a:tab pos="228600" algn="l"/>
              </a:tabLst>
              <a:defRPr/>
            </a:pPr>
            <a:r>
              <a:rPr lang="en-IN" dirty="0">
                <a:latin typeface="Times New Roman"/>
                <a:ea typeface="Times New Roman"/>
                <a:cs typeface="+mn-cs"/>
              </a:rPr>
              <a:t>	  1.    Penetrating trauma can easily cause serious internal bleeding.</a:t>
            </a:r>
          </a:p>
          <a:p>
            <a:pPr marL="228600" indent="-228600">
              <a:spcBef>
                <a:spcPts val="600"/>
              </a:spcBef>
              <a:spcAft>
                <a:spcPts val="600"/>
              </a:spcAft>
              <a:tabLst>
                <a:tab pos="228600" algn="l"/>
              </a:tabLst>
              <a:defRPr/>
            </a:pPr>
            <a:r>
              <a:rPr lang="en-IN" dirty="0">
                <a:latin typeface="Times New Roman"/>
                <a:ea typeface="Times New Roman"/>
                <a:cs typeface="+mn-cs"/>
              </a:rPr>
              <a:t>E.    Falls are the leading cause of fatal and nonfatal injuries in older adults.</a:t>
            </a:r>
          </a:p>
          <a:p>
            <a:pPr marL="228600" indent="-228600">
              <a:spcBef>
                <a:spcPts val="600"/>
              </a:spcBef>
              <a:spcAft>
                <a:spcPts val="600"/>
              </a:spcAft>
              <a:tabLst>
                <a:tab pos="228600" algn="l"/>
              </a:tabLst>
              <a:defRPr/>
            </a:pPr>
            <a:r>
              <a:rPr lang="en-IN" dirty="0">
                <a:latin typeface="Times New Roman"/>
                <a:ea typeface="Times New Roman"/>
                <a:cs typeface="+mn-cs"/>
              </a:rPr>
              <a:t>	 1. Nearly half of fatal falls in geriatric patients result in traumatic brain injury.</a:t>
            </a:r>
          </a:p>
        </p:txBody>
      </p:sp>
      <p:sp>
        <p:nvSpPr>
          <p:cNvPr id="312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281BBF-4B9B-3E4B-9238-5FBA78AF4977}" type="slidenum">
              <a:rPr lang="en-US" altLang="en-US" sz="1200"/>
              <a:pPr eaLnBrk="1" hangingPunct="1"/>
              <a:t>108</a:t>
            </a:fld>
            <a:endParaRPr lang="en-US" altLang="en-US" sz="1200" dirty="0"/>
          </a:p>
        </p:txBody>
      </p:sp>
    </p:spTree>
    <p:extLst>
      <p:ext uri="{BB962C8B-B14F-4D97-AF65-F5344CB8AC3E}">
        <p14:creationId xmlns:p14="http://schemas.microsoft.com/office/powerpoint/2010/main" val="10768027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F.    Anatomic changes and trauma</a:t>
            </a:r>
          </a:p>
          <a:p>
            <a:pPr>
              <a:spcBef>
                <a:spcPts val="600"/>
              </a:spcBef>
              <a:spcAft>
                <a:spcPts val="600"/>
              </a:spcAft>
            </a:pPr>
            <a:r>
              <a:rPr lang="en-IN" altLang="en-US" sz="1400" dirty="0">
                <a:latin typeface="Times New Roman" charset="0"/>
                <a:ea typeface="MS PGothic" charset="-128"/>
              </a:rPr>
              <a:t>      1.    Changes in pulmonary, cardiovascular, neurologic, and musculoskeletal systems make older patients more susceptible to trauma.</a:t>
            </a:r>
          </a:p>
          <a:p>
            <a:pPr>
              <a:spcBef>
                <a:spcPts val="600"/>
              </a:spcBef>
              <a:spcAft>
                <a:spcPts val="600"/>
              </a:spcAft>
            </a:pPr>
            <a:r>
              <a:rPr lang="en-IN" altLang="en-US" sz="1400" dirty="0">
                <a:latin typeface="Times New Roman" charset="0"/>
                <a:ea typeface="MS PGothic" charset="-128"/>
              </a:rPr>
              <a:t>             a.    The brain shrinks, leading to higher risks of cerebral bleeding following head trauma.</a:t>
            </a:r>
          </a:p>
          <a:p>
            <a:pPr>
              <a:spcBef>
                <a:spcPts val="600"/>
              </a:spcBef>
              <a:spcAft>
                <a:spcPts val="600"/>
              </a:spcAft>
            </a:pPr>
            <a:r>
              <a:rPr lang="en-IN" altLang="en-US" sz="1400" dirty="0">
                <a:latin typeface="Times New Roman" charset="0"/>
                <a:ea typeface="MS PGothic" charset="-128"/>
              </a:rPr>
              <a:t>             b.    Skeletal changes cause curvature of the upper spine that often requires additional padding during spinal immobilization.</a:t>
            </a:r>
          </a:p>
          <a:p>
            <a:pPr>
              <a:spcBef>
                <a:spcPts val="600"/>
              </a:spcBef>
              <a:spcAft>
                <a:spcPts val="600"/>
              </a:spcAft>
            </a:pPr>
            <a:r>
              <a:rPr lang="en-IN" altLang="en-US" sz="1400" dirty="0">
                <a:latin typeface="Times New Roman" charset="0"/>
                <a:ea typeface="MS PGothic" charset="-128"/>
              </a:rPr>
              <a:t>             c.    Loss of strength, sensory impairment, and medical illness all increase the risk of falls.</a:t>
            </a:r>
          </a:p>
          <a:p>
            <a:pPr>
              <a:spcBef>
                <a:spcPts val="600"/>
              </a:spcBef>
              <a:spcAft>
                <a:spcPts val="600"/>
              </a:spcAft>
            </a:pPr>
            <a:r>
              <a:rPr lang="en-IN" altLang="en-US" sz="1400" dirty="0">
                <a:latin typeface="Times New Roman" charset="0"/>
                <a:ea typeface="MS PGothic" charset="-128"/>
              </a:rPr>
              <a:t>       2.   A geriatric patient’s overall physical condition may lessen the ability of the patient’s body to compensate for the effects of even simple injuries.</a:t>
            </a:r>
          </a:p>
          <a:p>
            <a:pPr>
              <a:spcBef>
                <a:spcPts val="600"/>
              </a:spcBef>
              <a:spcAft>
                <a:spcPts val="600"/>
              </a:spcAft>
            </a:pPr>
            <a:r>
              <a:rPr lang="en-IN" altLang="en-US" sz="1400" dirty="0">
                <a:latin typeface="Times New Roman" charset="0"/>
                <a:ea typeface="MS PGothic" charset="-128"/>
              </a:rPr>
              <a:t>		</a:t>
            </a:r>
            <a:endParaRPr lang="en-US" altLang="en-US" dirty="0">
              <a:latin typeface="Times New Roman" charset="0"/>
              <a:ea typeface="MS PGothic" charset="-128"/>
            </a:endParaRPr>
          </a:p>
        </p:txBody>
      </p:sp>
      <p:sp>
        <p:nvSpPr>
          <p:cNvPr id="313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7D4833-6868-0543-BC52-6E605E3B950F}" type="slidenum">
              <a:rPr lang="en-US" altLang="en-US" sz="1200"/>
              <a:pPr eaLnBrk="1" hangingPunct="1"/>
              <a:t>109</a:t>
            </a:fld>
            <a:endParaRPr lang="en-US" altLang="en-US" sz="1200" dirty="0"/>
          </a:p>
        </p:txBody>
      </p:sp>
    </p:spTree>
    <p:extLst>
      <p:ext uri="{BB962C8B-B14F-4D97-AF65-F5344CB8AC3E}">
        <p14:creationId xmlns:p14="http://schemas.microsoft.com/office/powerpoint/2010/main" val="9793948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IN" sz="1400" dirty="0">
                <a:latin typeface="Times New Roman"/>
                <a:ea typeface="Times New Roman"/>
                <a:cs typeface="+mn-cs"/>
              </a:rPr>
              <a:t>3.    </a:t>
            </a:r>
            <a:r>
              <a:rPr lang="en-US" sz="1200" kern="1200" dirty="0">
                <a:solidFill>
                  <a:schemeClr val="tx1"/>
                </a:solidFill>
                <a:effectLst/>
                <a:latin typeface="Times New Roman" pitchFamily="18" charset="0"/>
                <a:ea typeface="MS PGothic" pitchFamily="34" charset="-128"/>
                <a:cs typeface="MS PGothic" charset="0"/>
              </a:rPr>
              <a:t>Osteoporosis predisposes older patients to hip and pelvis fractures.</a:t>
            </a:r>
          </a:p>
          <a:p>
            <a:pPr>
              <a:defRPr/>
            </a:pPr>
            <a:endParaRPr lang="en-US" dirty="0">
              <a:cs typeface="+mn-cs"/>
            </a:endParaRPr>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5C7731-E2FA-224B-BBB7-FB0EA45C4547}" type="slidenum">
              <a:rPr lang="en-US" altLang="en-US" sz="1200"/>
              <a:pPr eaLnBrk="1" hangingPunct="1"/>
              <a:t>110</a:t>
            </a:fld>
            <a:endParaRPr lang="en-US" altLang="en-US" sz="1200" dirty="0"/>
          </a:p>
        </p:txBody>
      </p:sp>
    </p:spTree>
    <p:extLst>
      <p:ext uri="{BB962C8B-B14F-4D97-AF65-F5344CB8AC3E}">
        <p14:creationId xmlns:p14="http://schemas.microsoft.com/office/powerpoint/2010/main" val="22781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IN" altLang="en-US" sz="1800" dirty="0">
                <a:latin typeface="Times New Roman" charset="0"/>
                <a:ea typeface="MS PGothic" charset="-128"/>
              </a:rPr>
              <a:t>III. Communication and Older Adults</a:t>
            </a:r>
          </a:p>
          <a:p>
            <a:pPr>
              <a:spcBef>
                <a:spcPts val="1800"/>
              </a:spcBef>
              <a:spcAft>
                <a:spcPts val="600"/>
              </a:spcAft>
            </a:pPr>
            <a:r>
              <a:rPr lang="en-IN" altLang="en-US" sz="1800" dirty="0">
                <a:latin typeface="Times New Roman" charset="0"/>
                <a:ea typeface="MS PGothic" charset="-128"/>
              </a:rPr>
              <a:t>A.    Effective verbal communication skills are essential to the successful assessment and treatment of older patients.</a:t>
            </a:r>
          </a:p>
          <a:p>
            <a:r>
              <a:rPr lang="en-IN" altLang="en-US" sz="1800" dirty="0">
                <a:latin typeface="Times New Roman" charset="0"/>
                <a:ea typeface="MS PGothic" charset="-128"/>
              </a:rPr>
              <a:t>       1.    </a:t>
            </a:r>
            <a:r>
              <a:rPr lang="en-US" sz="1200" b="0" kern="1200" dirty="0">
                <a:solidFill>
                  <a:schemeClr val="tx1"/>
                </a:solidFill>
                <a:effectLst/>
                <a:latin typeface="Times New Roman" pitchFamily="18" charset="0"/>
                <a:ea typeface="MS PGothic" pitchFamily="34" charset="-128"/>
                <a:cs typeface="MS PGothic" charset="0"/>
              </a:rPr>
              <a:t>Communication with older people can be challenging.</a:t>
            </a:r>
            <a:endParaRPr lang="en-US" sz="1200" b="1" kern="1200" dirty="0">
              <a:solidFill>
                <a:schemeClr val="tx1"/>
              </a:solidFill>
              <a:effectLst/>
              <a:latin typeface="Times New Roman" pitchFamily="18" charset="0"/>
              <a:ea typeface="MS PGothic" pitchFamily="34" charset="-128"/>
              <a:cs typeface="MS PGothic" charset="0"/>
            </a:endParaRPr>
          </a:p>
          <a:p>
            <a:pPr>
              <a:spcBef>
                <a:spcPts val="1800"/>
              </a:spcBef>
              <a:spcAft>
                <a:spcPts val="600"/>
              </a:spcAft>
            </a:pPr>
            <a:r>
              <a:rPr lang="en-IN" altLang="en-US" sz="1800" dirty="0">
                <a:latin typeface="Times New Roman" charset="0"/>
                <a:ea typeface="MS PGothic" charset="-128"/>
              </a:rPr>
              <a:t>       2.    Changes in communication abilities accompany aging, such as dementia and other diseases.</a:t>
            </a:r>
          </a:p>
          <a:p>
            <a:pPr>
              <a:spcBef>
                <a:spcPts val="1800"/>
              </a:spcBef>
              <a:spcAft>
                <a:spcPts val="600"/>
              </a:spcAft>
            </a:pPr>
            <a:r>
              <a:rPr lang="en-IN" altLang="en-US" sz="1800" dirty="0">
                <a:latin typeface="Times New Roman" charset="0"/>
                <a:ea typeface="MS PGothic" charset="-128"/>
              </a:rPr>
              <a:t>B.    Communication techniques</a:t>
            </a:r>
          </a:p>
          <a:p>
            <a:r>
              <a:rPr lang="en-IN" sz="18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1.    When caring for older individuals, use their name to communicate with them.</a:t>
            </a:r>
          </a:p>
          <a:p>
            <a:r>
              <a:rPr lang="en-US" sz="1200" kern="1200" dirty="0">
                <a:solidFill>
                  <a:schemeClr val="tx1"/>
                </a:solidFill>
                <a:effectLst/>
                <a:latin typeface="Times New Roman" pitchFamily="18" charset="0"/>
                <a:ea typeface="MS PGothic" pitchFamily="34" charset="-128"/>
                <a:cs typeface="MS PGothic" charset="0"/>
              </a:rPr>
              <a:t>              a.   If you do not know their name, use “sir” or “ma’am”</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Asking the patient how he or she prefers to be addressed can build trust.</a:t>
            </a:r>
          </a:p>
          <a:p>
            <a:pPr>
              <a:spcBef>
                <a:spcPts val="1800"/>
              </a:spcBef>
              <a:spcAft>
                <a:spcPts val="600"/>
              </a:spcAft>
            </a:pPr>
            <a:r>
              <a:rPr lang="en-IN" altLang="en-US" sz="1800" dirty="0">
                <a:latin typeface="Times New Roman" charset="0"/>
                <a:ea typeface="MS PGothic" charset="-128"/>
              </a:rPr>
              <a:t>        2.   When you interview an older patient, the following techniques should be used:</a:t>
            </a:r>
          </a:p>
          <a:p>
            <a:pPr>
              <a:spcBef>
                <a:spcPts val="1800"/>
              </a:spcBef>
              <a:spcAft>
                <a:spcPts val="600"/>
              </a:spcAft>
            </a:pPr>
            <a:r>
              <a:rPr lang="en-IN" altLang="en-US" sz="1800" dirty="0">
                <a:latin typeface="Times New Roman" charset="0"/>
                <a:ea typeface="MS PGothic" charset="-128"/>
              </a:rPr>
              <a:t>              a.    Identify yourself.</a:t>
            </a:r>
          </a:p>
          <a:p>
            <a:pPr>
              <a:spcBef>
                <a:spcPts val="1800"/>
              </a:spcBef>
              <a:spcAft>
                <a:spcPts val="600"/>
              </a:spcAft>
            </a:pPr>
            <a:r>
              <a:rPr lang="en-IN" altLang="en-US" sz="1800" dirty="0">
                <a:latin typeface="Times New Roman" charset="0"/>
                <a:ea typeface="MS PGothic" charset="-128"/>
              </a:rPr>
              <a:t>              b.    Be aware of how you present yourself.</a:t>
            </a:r>
          </a:p>
          <a:p>
            <a:pPr>
              <a:spcBef>
                <a:spcPts val="1800"/>
              </a:spcBef>
              <a:spcAft>
                <a:spcPts val="600"/>
              </a:spcAft>
            </a:pPr>
            <a:r>
              <a:rPr lang="en-IN" altLang="en-US" sz="1800" dirty="0">
                <a:latin typeface="Times New Roman" charset="0"/>
                <a:ea typeface="MS PGothic" charset="-128"/>
              </a:rPr>
              <a:t>              c.    Look directly at the patient at eye level and ensure good lighting.</a:t>
            </a:r>
          </a:p>
          <a:p>
            <a:pPr>
              <a:spcBef>
                <a:spcPts val="1800"/>
              </a:spcBef>
              <a:spcAft>
                <a:spcPts val="600"/>
              </a:spcAft>
            </a:pPr>
            <a:r>
              <a:rPr lang="en-IN" altLang="en-US" sz="1800" dirty="0">
                <a:latin typeface="Times New Roman" charset="0"/>
                <a:ea typeface="MS PGothic" charset="-128"/>
              </a:rPr>
              <a:t>              d.    Speak slowly and distinctly.</a:t>
            </a:r>
            <a:endParaRPr lang="en-US" altLang="en-US" sz="1100" dirty="0">
              <a:latin typeface="Times New Roman" charset="0"/>
              <a:ea typeface="MS PGothic" charset="-128"/>
            </a:endParaRPr>
          </a:p>
          <a:p>
            <a:endParaRPr lang="en-US"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3946D3-5AB5-7149-B982-6FF2AE105574}"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02500569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solidFill>
                <a:srgbClr val="000000"/>
              </a:solidFill>
              <a:latin typeface="Times New Roman"/>
              <a:ea typeface="Times New Roman"/>
              <a:cs typeface="+mn-cs"/>
            </a:endParaRPr>
          </a:p>
          <a:p>
            <a:pPr>
              <a:defRPr/>
            </a:pPr>
            <a:r>
              <a:rPr lang="en-IN" dirty="0">
                <a:solidFill>
                  <a:srgbClr val="000000"/>
                </a:solidFill>
                <a:latin typeface="Times New Roman"/>
                <a:ea typeface="Times New Roman"/>
                <a:cs typeface="+mn-cs"/>
              </a:rPr>
              <a:t>4.    Compression fractures of the spine are more likely to occur.</a:t>
            </a:r>
          </a:p>
        </p:txBody>
      </p:sp>
      <p:sp>
        <p:nvSpPr>
          <p:cNvPr id="315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F91D64-3DE3-7A48-B062-0FB345ECC991}" type="slidenum">
              <a:rPr lang="en-US" altLang="en-US" sz="1200"/>
              <a:pPr eaLnBrk="1" hangingPunct="1"/>
              <a:t>111</a:t>
            </a:fld>
            <a:endParaRPr lang="en-US" altLang="en-US" sz="1200" dirty="0"/>
          </a:p>
        </p:txBody>
      </p:sp>
    </p:spTree>
    <p:extLst>
      <p:ext uri="{BB962C8B-B14F-4D97-AF65-F5344CB8AC3E}">
        <p14:creationId xmlns:p14="http://schemas.microsoft.com/office/powerpoint/2010/main" val="20270806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5.    Because brain tissue shrinks with age, older patients are more likely to sustain closed head injuries, such as subdural hematomas.</a:t>
            </a:r>
          </a:p>
          <a:p>
            <a:pPr marL="457200" indent="-228600">
              <a:spcBef>
                <a:spcPts val="0"/>
              </a:spcBef>
              <a:spcAft>
                <a:spcPts val="300"/>
              </a:spcAft>
              <a:tabLst>
                <a:tab pos="457200" algn="l"/>
              </a:tabLst>
              <a:defRPr/>
            </a:pPr>
            <a:r>
              <a:rPr lang="en-IN" sz="1400" dirty="0">
                <a:latin typeface="Times New Roman"/>
                <a:ea typeface="Times New Roman"/>
                <a:cs typeface="+mn-cs"/>
              </a:rPr>
              <a:t>  a.    Acute subdural hematomas are among the deadliest of all head injuries.</a:t>
            </a:r>
          </a:p>
          <a:p>
            <a:pPr marL="457200" indent="-228600">
              <a:spcBef>
                <a:spcPts val="0"/>
              </a:spcBef>
              <a:spcAft>
                <a:spcPts val="300"/>
              </a:spcAft>
              <a:tabLst>
                <a:tab pos="457200" algn="l"/>
              </a:tabLst>
              <a:defRPr/>
            </a:pPr>
            <a:r>
              <a:rPr lang="en-IN" sz="1400" dirty="0">
                <a:latin typeface="Times New Roman"/>
                <a:ea typeface="Times New Roman"/>
                <a:cs typeface="+mn-cs"/>
              </a:rPr>
              <a:t>  b.    Serious head injuries are often missed in older patients because the mechanism may seem relatively minor.</a:t>
            </a:r>
          </a:p>
        </p:txBody>
      </p:sp>
      <p:sp>
        <p:nvSpPr>
          <p:cNvPr id="316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92FEFF-D945-5444-BDD3-7F5B54201995}" type="slidenum">
              <a:rPr lang="en-US" altLang="en-US" sz="1200"/>
              <a:pPr eaLnBrk="1" hangingPunct="1"/>
              <a:t>112</a:t>
            </a:fld>
            <a:endParaRPr lang="en-US" altLang="en-US" sz="1200" dirty="0"/>
          </a:p>
        </p:txBody>
      </p:sp>
    </p:spTree>
    <p:extLst>
      <p:ext uri="{BB962C8B-B14F-4D97-AF65-F5344CB8AC3E}">
        <p14:creationId xmlns:p14="http://schemas.microsoft.com/office/powerpoint/2010/main" val="146337071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3"/>
              <a:tabLst>
                <a:tab pos="685800" algn="l"/>
              </a:tabLst>
              <a:defRPr/>
            </a:pPr>
            <a:r>
              <a:rPr lang="en-IN" dirty="0">
                <a:latin typeface="Times New Roman"/>
                <a:ea typeface="Times New Roman"/>
                <a:cs typeface="+mn-cs"/>
              </a:rPr>
              <a:t>Other factors that predispose an older patient to a serious head injury include:</a:t>
            </a:r>
          </a:p>
          <a:p>
            <a:pPr marL="0" indent="0">
              <a:spcBef>
                <a:spcPts val="0"/>
              </a:spcBef>
              <a:spcAft>
                <a:spcPts val="300"/>
              </a:spcAft>
              <a:buNone/>
              <a:tabLst>
                <a:tab pos="685800" algn="l"/>
              </a:tabLst>
              <a:defRPr/>
            </a:pPr>
            <a:r>
              <a:rPr lang="en-IN" dirty="0">
                <a:latin typeface="Times New Roman"/>
                <a:ea typeface="Times New Roman"/>
                <a:cs typeface="+mn-cs"/>
              </a:rPr>
              <a:t>      i.    Long-term abuse of alcohol</a:t>
            </a:r>
          </a:p>
          <a:p>
            <a:pPr marL="0" indent="0">
              <a:spcBef>
                <a:spcPts val="0"/>
              </a:spcBef>
              <a:spcAft>
                <a:spcPts val="300"/>
              </a:spcAft>
              <a:buNone/>
              <a:tabLst>
                <a:tab pos="685800" algn="l"/>
              </a:tabLst>
              <a:defRPr/>
            </a:pPr>
            <a:r>
              <a:rPr lang="en-IN" dirty="0">
                <a:latin typeface="Times New Roman"/>
                <a:ea typeface="Times New Roman"/>
                <a:cs typeface="+mn-cs"/>
              </a:rPr>
              <a:t>      ii.   Recurrent falls or repeated head injury</a:t>
            </a:r>
          </a:p>
          <a:p>
            <a:pPr marL="0" indent="0">
              <a:spcBef>
                <a:spcPts val="0"/>
              </a:spcBef>
              <a:spcAft>
                <a:spcPts val="300"/>
              </a:spcAft>
              <a:buNone/>
              <a:tabLst>
                <a:tab pos="685800" algn="l"/>
              </a:tabLst>
              <a:defRPr/>
            </a:pPr>
            <a:r>
              <a:rPr lang="en-IN" dirty="0">
                <a:latin typeface="Times New Roman"/>
                <a:ea typeface="Times New Roman"/>
                <a:cs typeface="+mn-cs"/>
              </a:rPr>
              <a:t>      iii.  Anticoagulant medication</a:t>
            </a:r>
          </a:p>
        </p:txBody>
      </p:sp>
      <p:sp>
        <p:nvSpPr>
          <p:cNvPr id="317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145867-84C8-EF4A-AF20-2CE3FA162E4C}" type="slidenum">
              <a:rPr lang="en-US" altLang="en-US" sz="1200"/>
              <a:pPr eaLnBrk="1" hangingPunct="1"/>
              <a:t>113</a:t>
            </a:fld>
            <a:endParaRPr lang="en-US" altLang="en-US" sz="1200" dirty="0"/>
          </a:p>
        </p:txBody>
      </p:sp>
    </p:spTree>
    <p:extLst>
      <p:ext uri="{BB962C8B-B14F-4D97-AF65-F5344CB8AC3E}">
        <p14:creationId xmlns:p14="http://schemas.microsoft.com/office/powerpoint/2010/main" val="18889319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G.    Environmental Injury</a:t>
            </a:r>
          </a:p>
          <a:p>
            <a:r>
              <a:rPr lang="en-IN" sz="1200" kern="1200" dirty="0">
                <a:solidFill>
                  <a:schemeClr val="tx1"/>
                </a:solidFill>
                <a:effectLst/>
                <a:latin typeface="Times New Roman"/>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S PGothic" charset="0"/>
              </a:rPr>
              <a:t>1.    Changes in the endocrine system results is delayed internal temperature regulation.</a:t>
            </a:r>
          </a:p>
          <a:p>
            <a:r>
              <a:rPr lang="en-US" sz="1200" kern="1200" dirty="0">
                <a:solidFill>
                  <a:schemeClr val="tx1"/>
                </a:solidFill>
                <a:effectLst/>
                <a:latin typeface="Times New Roman" pitchFamily="18" charset="0"/>
                <a:ea typeface="MS PGothic" pitchFamily="34" charset="-128"/>
                <a:cs typeface="MS PGothic" charset="0"/>
              </a:rPr>
              <a:t>       2.    Heat gain and loss is further delayed from impaired circulation, decreased sweat production, chronic diseases, medication use, and alcohol use.</a:t>
            </a:r>
          </a:p>
          <a:p>
            <a:pPr marL="228600" indent="-228600">
              <a:spcBef>
                <a:spcPts val="600"/>
              </a:spcBef>
              <a:spcAft>
                <a:spcPts val="600"/>
              </a:spcAft>
              <a:tabLst>
                <a:tab pos="228600" algn="l"/>
              </a:tabLst>
              <a:defRPr/>
            </a:pPr>
            <a:r>
              <a:rPr lang="en-IN" dirty="0">
                <a:latin typeface="Times New Roman"/>
                <a:ea typeface="Times New Roman"/>
                <a:cs typeface="+mn-cs"/>
              </a:rPr>
              <a:t>	  3.    Half of all deaths from hypothermia occur in older people; most indoor hypothermia deaths involve geriatric patients.</a:t>
            </a:r>
          </a:p>
          <a:p>
            <a:pPr marL="228600" indent="-228600">
              <a:spcBef>
                <a:spcPts val="600"/>
              </a:spcBef>
              <a:spcAft>
                <a:spcPts val="600"/>
              </a:spcAft>
              <a:tabLst>
                <a:tab pos="228600" algn="l"/>
              </a:tabLst>
              <a:defRPr/>
            </a:pPr>
            <a:r>
              <a:rPr lang="en-IN" dirty="0">
                <a:latin typeface="Times New Roman"/>
                <a:ea typeface="Times New Roman"/>
                <a:cs typeface="+mn-cs"/>
              </a:rPr>
              <a:t>	  4.    Death rates from hyperthermia more than double in older people compared with younger people; people older than 85 years are at highest risk. </a:t>
            </a:r>
          </a:p>
          <a:p>
            <a:pPr marL="457200" indent="-228600">
              <a:spcBef>
                <a:spcPts val="0"/>
              </a:spcBef>
              <a:spcAft>
                <a:spcPts val="300"/>
              </a:spcAft>
              <a:tabLst>
                <a:tab pos="457200" algn="l"/>
              </a:tabLst>
              <a:defRPr/>
            </a:pPr>
            <a:endParaRPr lang="en-US" dirty="0">
              <a:latin typeface="Times New Roman"/>
              <a:ea typeface="Times New Roman"/>
              <a:cs typeface="+mn-cs"/>
            </a:endParaRPr>
          </a:p>
          <a:p>
            <a:pPr>
              <a:defRPr/>
            </a:pPr>
            <a:endParaRPr lang="en-US" dirty="0">
              <a:cs typeface="+mn-cs"/>
            </a:endParaRPr>
          </a:p>
        </p:txBody>
      </p:sp>
      <p:sp>
        <p:nvSpPr>
          <p:cNvPr id="318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FF85D9-6A40-9A4F-8248-23D9E0D41350}" type="slidenum">
              <a:rPr lang="en-US" altLang="en-US" sz="1200"/>
              <a:pPr eaLnBrk="1" hangingPunct="1"/>
              <a:t>114</a:t>
            </a:fld>
            <a:endParaRPr lang="en-US" altLang="en-US" sz="1200" dirty="0"/>
          </a:p>
        </p:txBody>
      </p:sp>
    </p:spTree>
    <p:extLst>
      <p:ext uri="{BB962C8B-B14F-4D97-AF65-F5344CB8AC3E}">
        <p14:creationId xmlns:p14="http://schemas.microsoft.com/office/powerpoint/2010/main" val="10290678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XX. Special Considerations in Assessing Geriatric Trauma Patients</a:t>
            </a:r>
          </a:p>
          <a:p>
            <a:pPr>
              <a:spcBef>
                <a:spcPts val="1800"/>
              </a:spcBef>
              <a:spcAft>
                <a:spcPts val="600"/>
              </a:spcAft>
              <a:defRPr/>
            </a:pPr>
            <a:r>
              <a:rPr lang="en-IN" sz="1800" dirty="0">
                <a:latin typeface="Times New Roman"/>
                <a:ea typeface="Times New Roman"/>
                <a:cs typeface="+mn-cs"/>
              </a:rPr>
              <a:t>A.    Trauma is never isolated to a single issue when you are assessing and caring for a geriatric patient.</a:t>
            </a:r>
          </a:p>
        </p:txBody>
      </p:sp>
      <p:sp>
        <p:nvSpPr>
          <p:cNvPr id="319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BCACE1-EC6B-4148-B7D7-BB9BA88A9598}" type="slidenum">
              <a:rPr lang="en-US" altLang="en-US" sz="1200"/>
              <a:pPr eaLnBrk="1" hangingPunct="1"/>
              <a:t>115</a:t>
            </a:fld>
            <a:endParaRPr lang="en-US" altLang="en-US" sz="1200" dirty="0"/>
          </a:p>
        </p:txBody>
      </p:sp>
    </p:spTree>
    <p:extLst>
      <p:ext uri="{BB962C8B-B14F-4D97-AF65-F5344CB8AC3E}">
        <p14:creationId xmlns:p14="http://schemas.microsoft.com/office/powerpoint/2010/main" val="18579322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solidFill>
                  <a:srgbClr val="000000"/>
                </a:solidFill>
                <a:latin typeface="Times New Roman" charset="0"/>
                <a:ea typeface="MS PGothic" charset="-128"/>
              </a:rPr>
              <a:t>B.    Scene size-up</a:t>
            </a:r>
          </a:p>
          <a:p>
            <a:pPr>
              <a:spcBef>
                <a:spcPts val="600"/>
              </a:spcBef>
              <a:spcAft>
                <a:spcPts val="600"/>
              </a:spcAft>
            </a:pPr>
            <a:r>
              <a:rPr lang="en-IN" altLang="en-US" sz="1400" dirty="0">
                <a:solidFill>
                  <a:srgbClr val="000000"/>
                </a:solidFill>
                <a:latin typeface="Times New Roman" charset="0"/>
                <a:ea typeface="MS PGothic" charset="-128"/>
              </a:rPr>
              <a:t>       1.    Scene safety</a:t>
            </a:r>
          </a:p>
          <a:p>
            <a:pPr>
              <a:spcBef>
                <a:spcPts val="600"/>
              </a:spcBef>
              <a:spcAft>
                <a:spcPts val="600"/>
              </a:spcAft>
            </a:pPr>
            <a:r>
              <a:rPr lang="en-IN" altLang="en-US" sz="1400" dirty="0">
                <a:solidFill>
                  <a:srgbClr val="000000"/>
                </a:solidFill>
                <a:latin typeface="Times New Roman" charset="0"/>
                <a:ea typeface="MS PGothic" charset="-128"/>
              </a:rPr>
              <a:t>       2.    Mechanism of injury/nature of illness</a:t>
            </a:r>
          </a:p>
          <a:p>
            <a:pPr>
              <a:spcBef>
                <a:spcPts val="600"/>
              </a:spcBef>
              <a:spcAft>
                <a:spcPts val="600"/>
              </a:spcAft>
            </a:pPr>
            <a:r>
              <a:rPr lang="en-IN" altLang="en-US" sz="1400" dirty="0">
                <a:solidFill>
                  <a:srgbClr val="000000"/>
                </a:solidFill>
                <a:latin typeface="Times New Roman" charset="0"/>
                <a:ea typeface="MS PGothic" charset="-128"/>
              </a:rPr>
              <a:t>              a.    Look for clues that indicate whether your patient’s traumatic incident may have been preceded by a medical incident.</a:t>
            </a:r>
          </a:p>
          <a:p>
            <a:pPr>
              <a:spcBef>
                <a:spcPts val="600"/>
              </a:spcBef>
              <a:spcAft>
                <a:spcPts val="600"/>
              </a:spcAft>
            </a:pPr>
            <a:r>
              <a:rPr lang="en-IN" altLang="en-US" sz="1400" dirty="0">
                <a:solidFill>
                  <a:srgbClr val="000000"/>
                </a:solidFill>
                <a:latin typeface="Times New Roman" charset="0"/>
                <a:ea typeface="MS PGothic" charset="-128"/>
              </a:rPr>
              <a:t>		</a:t>
            </a:r>
            <a:endParaRPr lang="en-US" altLang="en-US" dirty="0">
              <a:latin typeface="Times New Roman" charset="0"/>
              <a:ea typeface="MS PGothic" charset="-128"/>
            </a:endParaRPr>
          </a:p>
        </p:txBody>
      </p:sp>
      <p:sp>
        <p:nvSpPr>
          <p:cNvPr id="320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935CCC-33AE-CC44-B351-E70DBB9511CD}" type="slidenum">
              <a:rPr lang="en-US" altLang="en-US" sz="1200"/>
              <a:pPr eaLnBrk="1" hangingPunct="1"/>
              <a:t>116</a:t>
            </a:fld>
            <a:endParaRPr lang="en-US" altLang="en-US" sz="1200" dirty="0"/>
          </a:p>
        </p:txBody>
      </p:sp>
    </p:spTree>
    <p:extLst>
      <p:ext uri="{BB962C8B-B14F-4D97-AF65-F5344CB8AC3E}">
        <p14:creationId xmlns:p14="http://schemas.microsoft.com/office/powerpoint/2010/main" val="18545941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C.    Primary assessment</a:t>
            </a:r>
          </a:p>
          <a:p>
            <a:pPr>
              <a:spcBef>
                <a:spcPts val="600"/>
              </a:spcBef>
              <a:spcAft>
                <a:spcPts val="600"/>
              </a:spcAft>
            </a:pPr>
            <a:r>
              <a:rPr lang="en-IN" altLang="en-US" sz="1400" dirty="0">
                <a:latin typeface="Times New Roman" charset="0"/>
                <a:ea typeface="MS PGothic" charset="-128"/>
              </a:rPr>
              <a:t>       1.    Address life threats.</a:t>
            </a:r>
          </a:p>
          <a:p>
            <a:pPr>
              <a:spcBef>
                <a:spcPts val="600"/>
              </a:spcBef>
              <a:spcAft>
                <a:spcPts val="600"/>
              </a:spcAft>
            </a:pPr>
            <a:r>
              <a:rPr lang="en-IN" altLang="en-US" sz="1400" dirty="0">
                <a:latin typeface="Times New Roman" charset="0"/>
                <a:ea typeface="MS PGothic" charset="-128"/>
              </a:rPr>
              <a:t>       2.    Determine the transport priority of the patient.</a:t>
            </a:r>
          </a:p>
          <a:p>
            <a:pPr>
              <a:spcBef>
                <a:spcPts val="600"/>
              </a:spcBef>
              <a:spcAft>
                <a:spcPts val="600"/>
              </a:spcAft>
            </a:pPr>
            <a:r>
              <a:rPr lang="en-IN" altLang="en-US" sz="1400" dirty="0">
                <a:latin typeface="Times New Roman" charset="0"/>
                <a:ea typeface="MS PGothic" charset="-128"/>
              </a:rPr>
              <a:t>              a.    It is recommended that older trauma patients be transported to a trauma center.</a:t>
            </a:r>
          </a:p>
          <a:p>
            <a:pPr>
              <a:spcBef>
                <a:spcPts val="600"/>
              </a:spcBef>
              <a:spcAft>
                <a:spcPts val="600"/>
              </a:spcAft>
            </a:pPr>
            <a:r>
              <a:rPr lang="en-IN" altLang="en-US" sz="1400" dirty="0">
                <a:latin typeface="Times New Roman" charset="0"/>
                <a:ea typeface="MS PGothic" charset="-128"/>
              </a:rPr>
              <a:t>        3.   Form a general impression.</a:t>
            </a:r>
          </a:p>
          <a:p>
            <a:pPr>
              <a:spcBef>
                <a:spcPts val="600"/>
              </a:spcBef>
              <a:spcAft>
                <a:spcPts val="600"/>
              </a:spcAft>
            </a:pPr>
            <a:r>
              <a:rPr lang="en-IN" altLang="en-US" sz="1400" dirty="0">
                <a:latin typeface="Times New Roman" charset="0"/>
                <a:ea typeface="MS PGothic" charset="-128"/>
              </a:rPr>
              <a:t>              a.    Try to get information from someone familiar with the patient, if possible.</a:t>
            </a:r>
          </a:p>
          <a:p>
            <a:pPr>
              <a:spcBef>
                <a:spcPts val="600"/>
              </a:spcBef>
              <a:spcAft>
                <a:spcPts val="600"/>
              </a:spcAft>
            </a:pPr>
            <a:r>
              <a:rPr lang="en-IN" altLang="en-US" sz="1400" dirty="0">
                <a:latin typeface="Times New Roman" charset="0"/>
                <a:ea typeface="MS PGothic" charset="-128"/>
              </a:rPr>
              <a:t>              b.    Use the AVPU and the Glasgow Coma Scale to determine mental status.</a:t>
            </a:r>
          </a:p>
          <a:p>
            <a:pPr>
              <a:spcBef>
                <a:spcPts val="600"/>
              </a:spcBef>
              <a:spcAft>
                <a:spcPts val="600"/>
              </a:spcAft>
            </a:pPr>
            <a:r>
              <a:rPr lang="en-IN" altLang="en-US" sz="1400" dirty="0">
                <a:latin typeface="Times New Roman" charset="0"/>
                <a:ea typeface="MS PGothic" charset="-128"/>
              </a:rPr>
              <a:t>			</a:t>
            </a:r>
          </a:p>
          <a:p>
            <a:pPr>
              <a:spcBef>
                <a:spcPct val="0"/>
              </a:spcBef>
              <a:spcAft>
                <a:spcPts val="300"/>
              </a:spcAft>
            </a:pP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21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8D355A-7079-074E-97DE-F6E3C2BB1170}" type="slidenum">
              <a:rPr lang="en-US" altLang="en-US" sz="1200"/>
              <a:pPr eaLnBrk="1" hangingPunct="1"/>
              <a:t>117</a:t>
            </a:fld>
            <a:endParaRPr lang="en-US" altLang="en-US" sz="1200" dirty="0"/>
          </a:p>
        </p:txBody>
      </p:sp>
    </p:spTree>
    <p:extLst>
      <p:ext uri="{BB962C8B-B14F-4D97-AF65-F5344CB8AC3E}">
        <p14:creationId xmlns:p14="http://schemas.microsoft.com/office/powerpoint/2010/main" val="15863945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Airway and breathing</a:t>
            </a:r>
          </a:p>
          <a:p>
            <a:pPr marL="457200" indent="-228600">
              <a:spcBef>
                <a:spcPts val="0"/>
              </a:spcBef>
              <a:spcAft>
                <a:spcPts val="300"/>
              </a:spcAft>
              <a:tabLst>
                <a:tab pos="457200" algn="l"/>
              </a:tabLst>
              <a:defRPr/>
            </a:pPr>
            <a:r>
              <a:rPr lang="en-IN" sz="1400" dirty="0">
                <a:latin typeface="Times New Roman"/>
                <a:ea typeface="Times New Roman"/>
                <a:cs typeface="+mn-cs"/>
              </a:rPr>
              <a:t>  a.    Older patients may have a diminished ability to cough, so suctioning is important.</a:t>
            </a:r>
          </a:p>
          <a:p>
            <a:pPr marL="457200" indent="-228600">
              <a:spcBef>
                <a:spcPts val="0"/>
              </a:spcBef>
              <a:spcAft>
                <a:spcPts val="300"/>
              </a:spcAft>
              <a:tabLst>
                <a:tab pos="457200" algn="l"/>
              </a:tabLst>
              <a:defRPr/>
            </a:pPr>
            <a:r>
              <a:rPr lang="en-IN" sz="1400" dirty="0">
                <a:latin typeface="Times New Roman"/>
                <a:ea typeface="Times New Roman"/>
                <a:cs typeface="+mn-cs"/>
              </a:rPr>
              <a:t>  b.    Assess for the presence of dentures but do not remove them unless they are creating an airway patency problem.</a:t>
            </a:r>
          </a:p>
          <a:p>
            <a:pPr marL="457200" indent="-228600">
              <a:spcBef>
                <a:spcPts val="0"/>
              </a:spcBef>
              <a:spcAft>
                <a:spcPts val="300"/>
              </a:spcAft>
              <a:tabLst>
                <a:tab pos="457200" algn="l"/>
              </a:tabLst>
              <a:defRPr/>
            </a:pPr>
            <a:r>
              <a:rPr lang="en-IN" sz="1400" dirty="0">
                <a:latin typeface="Times New Roman"/>
                <a:ea typeface="Times New Roman"/>
                <a:cs typeface="+mn-cs"/>
              </a:rPr>
              <a:t>	</a:t>
            </a:r>
            <a:endParaRPr lang="en-US" dirty="0">
              <a:cs typeface="+mn-cs"/>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BCFE9A-6D44-D447-A1C5-C9EB4C912676}" type="slidenum">
              <a:rPr lang="en-US" altLang="en-US" sz="1200"/>
              <a:pPr eaLnBrk="1" hangingPunct="1"/>
              <a:t>118</a:t>
            </a:fld>
            <a:endParaRPr lang="en-US" altLang="en-US" sz="1200" dirty="0"/>
          </a:p>
        </p:txBody>
      </p:sp>
    </p:spTree>
    <p:extLst>
      <p:ext uri="{BB962C8B-B14F-4D97-AF65-F5344CB8AC3E}">
        <p14:creationId xmlns:p14="http://schemas.microsoft.com/office/powerpoint/2010/main" val="15239260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5.    Circulation</a:t>
            </a:r>
          </a:p>
          <a:p>
            <a:pPr marL="457200" indent="-228600">
              <a:spcBef>
                <a:spcPts val="0"/>
              </a:spcBef>
              <a:spcAft>
                <a:spcPts val="300"/>
              </a:spcAft>
              <a:tabLst>
                <a:tab pos="457200" algn="l"/>
              </a:tabLst>
              <a:defRPr/>
            </a:pPr>
            <a:r>
              <a:rPr lang="en-IN" sz="1400" dirty="0">
                <a:latin typeface="Times New Roman"/>
                <a:ea typeface="Times New Roman"/>
                <a:cs typeface="+mn-cs"/>
              </a:rPr>
              <a:t>  a.    Drinking alcohol and taking anticoagulant medications that can make internal bleeding worse or external bleeding more difficult to control.</a:t>
            </a:r>
          </a:p>
          <a:p>
            <a:pPr marL="457200" indent="-228600">
              <a:spcBef>
                <a:spcPts val="0"/>
              </a:spcBef>
              <a:spcAft>
                <a:spcPts val="300"/>
              </a:spcAft>
              <a:tabLst>
                <a:tab pos="457200" algn="l"/>
              </a:tabLst>
              <a:defRPr/>
            </a:pPr>
            <a:r>
              <a:rPr lang="en-IN" sz="1400" dirty="0">
                <a:latin typeface="Times New Roman"/>
                <a:ea typeface="Times New Roman"/>
                <a:cs typeface="+mn-cs"/>
              </a:rPr>
              <a:t>  b.    Older patients can more easily go into shock.</a:t>
            </a:r>
          </a:p>
          <a:p>
            <a:pPr marL="457200" indent="-228600">
              <a:spcBef>
                <a:spcPts val="0"/>
              </a:spcBef>
              <a:spcAft>
                <a:spcPts val="300"/>
              </a:spcAft>
              <a:tabLst>
                <a:tab pos="457200" algn="l"/>
              </a:tabLst>
              <a:defRPr/>
            </a:pPr>
            <a:r>
              <a:rPr lang="en-IN" sz="1400" dirty="0">
                <a:latin typeface="Times New Roman"/>
                <a:ea typeface="Times New Roman"/>
                <a:cs typeface="+mn-cs"/>
              </a:rPr>
              <a:t>  c.    Patients who were hypertensive prior to injury may have a normal blood pressure when they are actually in shock.</a:t>
            </a:r>
          </a:p>
          <a:p>
            <a:pPr>
              <a:defRPr/>
            </a:pPr>
            <a:endParaRPr lang="en-US" dirty="0">
              <a:cs typeface="+mn-cs"/>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EF7CF1-80B1-E14F-BA9C-6AFEE0A608A6}" type="slidenum">
              <a:rPr lang="en-US" altLang="en-US" sz="1200"/>
              <a:pPr eaLnBrk="1" hangingPunct="1"/>
              <a:t>119</a:t>
            </a:fld>
            <a:endParaRPr lang="en-US" altLang="en-US" sz="1200" dirty="0"/>
          </a:p>
        </p:txBody>
      </p:sp>
    </p:spTree>
    <p:extLst>
      <p:ext uri="{BB962C8B-B14F-4D97-AF65-F5344CB8AC3E}">
        <p14:creationId xmlns:p14="http://schemas.microsoft.com/office/powerpoint/2010/main" val="173479528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D.    History taking</a:t>
            </a:r>
          </a:p>
          <a:p>
            <a:pPr>
              <a:spcBef>
                <a:spcPts val="600"/>
              </a:spcBef>
              <a:spcAft>
                <a:spcPts val="600"/>
              </a:spcAft>
            </a:pPr>
            <a:r>
              <a:rPr lang="en-IN" altLang="en-US" sz="1400" dirty="0">
                <a:latin typeface="Times New Roman" charset="0"/>
                <a:ea typeface="MS PGothic" charset="-128"/>
              </a:rPr>
              <a:t>        1.    Investigate the chief complaint.</a:t>
            </a:r>
          </a:p>
          <a:p>
            <a:pPr>
              <a:spcBef>
                <a:spcPts val="600"/>
              </a:spcBef>
              <a:spcAft>
                <a:spcPts val="600"/>
              </a:spcAft>
            </a:pPr>
            <a:r>
              <a:rPr lang="en-IN" altLang="en-US" sz="1400" dirty="0">
                <a:latin typeface="Times New Roman" charset="0"/>
                <a:ea typeface="MS PGothic" charset="-128"/>
              </a:rPr>
              <a:t>               a.    Considerations in your assessment of the patient’s condition and stability must include past medical conditions, even if they are not currently acute or symptomatic.</a:t>
            </a:r>
          </a:p>
          <a:p>
            <a:endParaRPr lang="en-US" altLang="en-US" dirty="0">
              <a:latin typeface="Times New Roman" charset="0"/>
              <a:ea typeface="MS PGothic" charset="-128"/>
            </a:endParaRPr>
          </a:p>
        </p:txBody>
      </p:sp>
      <p:sp>
        <p:nvSpPr>
          <p:cNvPr id="324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D7847F-07F1-D044-9DFF-A3B838B4B998}" type="slidenum">
              <a:rPr lang="en-US" altLang="en-US" sz="1200"/>
              <a:pPr eaLnBrk="1" hangingPunct="1"/>
              <a:t>120</a:t>
            </a:fld>
            <a:endParaRPr lang="en-US" altLang="en-US" sz="1200" dirty="0"/>
          </a:p>
        </p:txBody>
      </p:sp>
    </p:spTree>
    <p:extLst>
      <p:ext uri="{BB962C8B-B14F-4D97-AF65-F5344CB8AC3E}">
        <p14:creationId xmlns:p14="http://schemas.microsoft.com/office/powerpoint/2010/main" val="31881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e.    Have one person talk to the patient, and ask only one question at a time.</a:t>
            </a:r>
          </a:p>
          <a:p>
            <a:pPr indent="-228600">
              <a:spcBef>
                <a:spcPts val="0"/>
              </a:spcBef>
              <a:spcAft>
                <a:spcPts val="300"/>
              </a:spcAft>
              <a:tabLst>
                <a:tab pos="685800" algn="l"/>
              </a:tabLst>
              <a:defRPr/>
            </a:pPr>
            <a:r>
              <a:rPr lang="en-IN" dirty="0">
                <a:latin typeface="Times New Roman"/>
                <a:ea typeface="Times New Roman"/>
                <a:cs typeface="+mn-cs"/>
              </a:rPr>
              <a:t>f.     Do not assume that all older patients are hard of hearing.</a:t>
            </a:r>
          </a:p>
          <a:p>
            <a:pPr indent="-228600">
              <a:spcBef>
                <a:spcPts val="0"/>
              </a:spcBef>
              <a:spcAft>
                <a:spcPts val="300"/>
              </a:spcAft>
              <a:tabLst>
                <a:tab pos="685800" algn="l"/>
              </a:tabLst>
              <a:defRPr/>
            </a:pPr>
            <a:r>
              <a:rPr lang="en-IN" dirty="0">
                <a:latin typeface="Times New Roman"/>
                <a:ea typeface="Times New Roman"/>
                <a:cs typeface="+mn-cs"/>
              </a:rPr>
              <a:t>g.    Give the patient time to respond unless the condition appears urgent.</a:t>
            </a:r>
          </a:p>
          <a:p>
            <a:pPr indent="-228600">
              <a:spcBef>
                <a:spcPts val="0"/>
              </a:spcBef>
              <a:spcAft>
                <a:spcPts val="300"/>
              </a:spcAft>
              <a:tabLst>
                <a:tab pos="685800" algn="l"/>
              </a:tabLst>
              <a:defRPr/>
            </a:pPr>
            <a:r>
              <a:rPr lang="en-IN" dirty="0">
                <a:latin typeface="Times New Roman"/>
                <a:ea typeface="Times New Roman"/>
                <a:cs typeface="+mn-cs"/>
              </a:rPr>
              <a:t>h.    Listen to the answer the patient gives you.</a:t>
            </a:r>
          </a:p>
          <a:p>
            <a:pPr indent="-228600">
              <a:spcBef>
                <a:spcPts val="0"/>
              </a:spcBef>
              <a:spcAft>
                <a:spcPts val="300"/>
              </a:spcAft>
              <a:tabLst>
                <a:tab pos="685800" algn="l"/>
              </a:tabLst>
              <a:defRPr/>
            </a:pPr>
            <a:r>
              <a:rPr lang="en-IN" dirty="0">
                <a:latin typeface="Times New Roman"/>
                <a:ea typeface="Times New Roman"/>
                <a:cs typeface="+mn-cs"/>
              </a:rPr>
              <a:t>i.     Explain what you will do before you do it.</a:t>
            </a:r>
          </a:p>
          <a:p>
            <a:pPr indent="-228600">
              <a:spcBef>
                <a:spcPts val="0"/>
              </a:spcBef>
              <a:spcAft>
                <a:spcPts val="300"/>
              </a:spcAft>
              <a:tabLst>
                <a:tab pos="685800" algn="l"/>
              </a:tabLst>
              <a:defRPr/>
            </a:pPr>
            <a:r>
              <a:rPr lang="en-IN" dirty="0">
                <a:latin typeface="Times New Roman"/>
                <a:ea typeface="Times New Roman"/>
                <a:cs typeface="+mn-cs"/>
              </a:rPr>
              <a:t>j.     Do not talk about the patient in front of him or her as though the patient is not there.</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05A6E9-7588-A74D-B0C9-E5CE5F5ACE82}"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568996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E.    Secondary assessment</a:t>
            </a:r>
          </a:p>
          <a:p>
            <a:pPr marL="228600" indent="-228600">
              <a:spcBef>
                <a:spcPts val="600"/>
              </a:spcBef>
              <a:spcAft>
                <a:spcPts val="600"/>
              </a:spcAft>
              <a:tabLst>
                <a:tab pos="228600" algn="l"/>
              </a:tabLst>
              <a:defRPr/>
            </a:pPr>
            <a:r>
              <a:rPr lang="en-IN" sz="1400" dirty="0">
                <a:latin typeface="Times New Roman"/>
                <a:ea typeface="Times New Roman"/>
                <a:cs typeface="+mn-cs"/>
              </a:rPr>
              <a:t>	  1.    Physical examinations should be performed on a geriatric trauma patient in the same manner as for any adult but with consideration of the higher likelihood of damage from trauma</a:t>
            </a:r>
          </a:p>
          <a:p>
            <a:pPr marL="228600" indent="-228600">
              <a:spcBef>
                <a:spcPts val="600"/>
              </a:spcBef>
              <a:spcAft>
                <a:spcPts val="600"/>
              </a:spcAft>
              <a:tabLst>
                <a:tab pos="228600" algn="l"/>
              </a:tabLst>
              <a:defRPr/>
            </a:pPr>
            <a:r>
              <a:rPr lang="en-IN" sz="1400" dirty="0">
                <a:latin typeface="Times New Roman"/>
                <a:ea typeface="Times New Roman"/>
                <a:cs typeface="+mn-cs"/>
              </a:rPr>
              <a:t>	         a.    Any head injury can be life threatening in an older adult.</a:t>
            </a:r>
          </a:p>
          <a:p>
            <a:pPr marL="228600" indent="-228600">
              <a:spcBef>
                <a:spcPts val="600"/>
              </a:spcBef>
              <a:spcAft>
                <a:spcPts val="600"/>
              </a:spcAft>
              <a:tabLst>
                <a:tab pos="228600" algn="l"/>
              </a:tabLst>
              <a:defRPr/>
            </a:pPr>
            <a:r>
              <a:rPr lang="en-IN" sz="1400" dirty="0">
                <a:latin typeface="Times New Roman"/>
                <a:ea typeface="Times New Roman"/>
                <a:cs typeface="+mn-cs"/>
              </a:rPr>
              <a:t>	         b.    When examining the chest, consider that breathing may be impaired.</a:t>
            </a:r>
          </a:p>
          <a:p>
            <a:pPr marL="228600" indent="-228600">
              <a:spcBef>
                <a:spcPts val="600"/>
              </a:spcBef>
              <a:spcAft>
                <a:spcPts val="600"/>
              </a:spcAft>
              <a:tabLst>
                <a:tab pos="228600" algn="l"/>
              </a:tabLst>
              <a:defRPr/>
            </a:pPr>
            <a:r>
              <a:rPr lang="en-IN" sz="1400" dirty="0">
                <a:latin typeface="Times New Roman"/>
                <a:ea typeface="Times New Roman"/>
                <a:cs typeface="+mn-cs"/>
              </a:rPr>
              <a:t>	         c.    Look for bruising and other evidence of trauma.</a:t>
            </a:r>
          </a:p>
          <a:p>
            <a:pPr marL="228600" indent="-228600">
              <a:spcBef>
                <a:spcPts val="600"/>
              </a:spcBef>
              <a:spcAft>
                <a:spcPts val="600"/>
              </a:spcAft>
              <a:tabLst>
                <a:tab pos="228600" algn="l"/>
              </a:tabLst>
              <a:defRPr/>
            </a:pPr>
            <a:r>
              <a:rPr lang="en-IN" sz="1400" dirty="0">
                <a:latin typeface="Times New Roman"/>
                <a:ea typeface="Times New Roman"/>
                <a:cs typeface="+mn-cs"/>
              </a:rPr>
              <a:t>		</a:t>
            </a:r>
          </a:p>
          <a:p>
            <a:pPr marL="685800" indent="-228600">
              <a:spcBef>
                <a:spcPts val="0"/>
              </a:spcBef>
              <a:spcAft>
                <a:spcPts val="300"/>
              </a:spcAft>
              <a:tabLst>
                <a:tab pos="685800" algn="l"/>
              </a:tabLst>
              <a:defRPr/>
            </a:pPr>
            <a:endParaRPr lang="en-US" dirty="0">
              <a:latin typeface="Times New Roman"/>
              <a:ea typeface="Times New Roman"/>
              <a:cs typeface="+mn-cs"/>
            </a:endParaRPr>
          </a:p>
          <a:p>
            <a:pPr>
              <a:defRPr/>
            </a:pPr>
            <a:endParaRPr lang="en-US" dirty="0">
              <a:cs typeface="+mn-cs"/>
            </a:endParaRPr>
          </a:p>
        </p:txBody>
      </p:sp>
      <p:sp>
        <p:nvSpPr>
          <p:cNvPr id="325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13DDCA-8173-0241-A701-64B872246109}" type="slidenum">
              <a:rPr lang="en-US" altLang="en-US" sz="1200"/>
              <a:pPr eaLnBrk="1" hangingPunct="1"/>
              <a:t>121</a:t>
            </a:fld>
            <a:endParaRPr lang="en-US" altLang="en-US" sz="1200" dirty="0"/>
          </a:p>
        </p:txBody>
      </p:sp>
    </p:spTree>
    <p:extLst>
      <p:ext uri="{BB962C8B-B14F-4D97-AF65-F5344CB8AC3E}">
        <p14:creationId xmlns:p14="http://schemas.microsoft.com/office/powerpoint/2010/main" val="30911427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2.    Vital signs</a:t>
            </a:r>
          </a:p>
          <a:p>
            <a:pPr marL="457200" indent="-228600">
              <a:spcBef>
                <a:spcPts val="0"/>
              </a:spcBef>
              <a:spcAft>
                <a:spcPts val="300"/>
              </a:spcAft>
              <a:tabLst>
                <a:tab pos="457200" algn="l"/>
              </a:tabLst>
              <a:defRPr/>
            </a:pPr>
            <a:r>
              <a:rPr lang="en-IN" sz="1400" dirty="0">
                <a:latin typeface="Times New Roman"/>
                <a:ea typeface="Times New Roman"/>
                <a:cs typeface="+mn-cs"/>
              </a:rPr>
              <a:t> a.    Assess the pulse, blood pressure, and skin signs.</a:t>
            </a:r>
          </a:p>
          <a:p>
            <a:pPr marL="457200" indent="-228600">
              <a:spcBef>
                <a:spcPts val="0"/>
              </a:spcBef>
              <a:spcAft>
                <a:spcPts val="300"/>
              </a:spcAft>
              <a:tabLst>
                <a:tab pos="457200" algn="l"/>
              </a:tabLst>
              <a:defRPr/>
            </a:pPr>
            <a:r>
              <a:rPr lang="en-IN" sz="1400" dirty="0">
                <a:latin typeface="Times New Roman"/>
                <a:ea typeface="Times New Roman"/>
                <a:cs typeface="+mn-cs"/>
              </a:rPr>
              <a:t> b.    Capillary refill is unreliable in older people because of compromised circulation.</a:t>
            </a:r>
          </a:p>
          <a:p>
            <a:pPr marL="457200" indent="-228600">
              <a:spcBef>
                <a:spcPts val="0"/>
              </a:spcBef>
              <a:spcAft>
                <a:spcPts val="300"/>
              </a:spcAft>
              <a:tabLst>
                <a:tab pos="457200" algn="l"/>
              </a:tabLst>
              <a:defRPr/>
            </a:pPr>
            <a:r>
              <a:rPr lang="en-IN" sz="1400" dirty="0">
                <a:latin typeface="Times New Roman"/>
                <a:ea typeface="Times New Roman"/>
                <a:cs typeface="+mn-cs"/>
              </a:rPr>
              <a:t> c.    Remember that some older people take beta-blockers, which will inhibit their heart from becoming tachycardic as you would expect in shock.</a:t>
            </a:r>
          </a:p>
          <a:p>
            <a:pPr>
              <a:defRPr/>
            </a:pPr>
            <a:endParaRPr lang="en-US" dirty="0">
              <a:cs typeface="+mn-cs"/>
            </a:endParaRPr>
          </a:p>
        </p:txBody>
      </p:sp>
      <p:sp>
        <p:nvSpPr>
          <p:cNvPr id="326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CD6126-1151-FA4A-97B6-318E30FD6BA5}" type="slidenum">
              <a:rPr lang="en-US" altLang="en-US" sz="1200"/>
              <a:pPr eaLnBrk="1" hangingPunct="1"/>
              <a:t>122</a:t>
            </a:fld>
            <a:endParaRPr lang="en-US" altLang="en-US" sz="1200" dirty="0"/>
          </a:p>
        </p:txBody>
      </p:sp>
    </p:spTree>
    <p:extLst>
      <p:ext uri="{BB962C8B-B14F-4D97-AF65-F5344CB8AC3E}">
        <p14:creationId xmlns:p14="http://schemas.microsoft.com/office/powerpoint/2010/main" val="5206106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F. Reassessment</a:t>
            </a:r>
          </a:p>
          <a:p>
            <a:pPr marL="228600" indent="-228600">
              <a:spcBef>
                <a:spcPts val="600"/>
              </a:spcBef>
              <a:spcAft>
                <a:spcPts val="600"/>
              </a:spcAft>
              <a:tabLst>
                <a:tab pos="228600" algn="l"/>
              </a:tabLst>
              <a:defRPr/>
            </a:pPr>
            <a:r>
              <a:rPr lang="en-IN" sz="1400" dirty="0">
                <a:latin typeface="Times New Roman"/>
                <a:ea typeface="Times New Roman"/>
                <a:cs typeface="+mn-cs"/>
              </a:rPr>
              <a:t>	1.    Repeat the primary assessment.</a:t>
            </a:r>
          </a:p>
          <a:p>
            <a:pPr marL="228600" indent="-228600">
              <a:spcBef>
                <a:spcPts val="600"/>
              </a:spcBef>
              <a:spcAft>
                <a:spcPts val="600"/>
              </a:spcAft>
              <a:tabLst>
                <a:tab pos="228600" algn="l"/>
              </a:tabLst>
              <a:defRPr/>
            </a:pPr>
            <a:r>
              <a:rPr lang="en-IN" sz="1400" dirty="0">
                <a:latin typeface="Times New Roman"/>
                <a:ea typeface="Times New Roman"/>
                <a:cs typeface="+mn-cs"/>
              </a:rPr>
              <a:t>	       a.    A geriatric patient has a higher likelihood of decompensating after trauma.</a:t>
            </a:r>
          </a:p>
          <a:p>
            <a:pPr marL="228600" indent="-228600">
              <a:spcBef>
                <a:spcPts val="600"/>
              </a:spcBef>
              <a:spcAft>
                <a:spcPts val="600"/>
              </a:spcAft>
              <a:tabLst>
                <a:tab pos="228600" algn="l"/>
              </a:tabLst>
              <a:defRPr/>
            </a:pPr>
            <a:r>
              <a:rPr lang="en-IN" sz="1400" dirty="0">
                <a:latin typeface="Times New Roman"/>
                <a:ea typeface="Times New Roman"/>
                <a:cs typeface="+mn-cs"/>
              </a:rPr>
              <a:t>	2.    Interventions</a:t>
            </a:r>
          </a:p>
          <a:p>
            <a:pPr marL="228600" indent="-228600">
              <a:spcBef>
                <a:spcPts val="600"/>
              </a:spcBef>
              <a:spcAft>
                <a:spcPts val="600"/>
              </a:spcAft>
              <a:tabLst>
                <a:tab pos="228600" algn="l"/>
              </a:tabLst>
              <a:defRPr/>
            </a:pPr>
            <a:r>
              <a:rPr lang="en-IN" sz="1400" dirty="0">
                <a:latin typeface="Times New Roman"/>
                <a:ea typeface="Times New Roman"/>
                <a:cs typeface="+mn-cs"/>
              </a:rPr>
              <a:t>	</a:t>
            </a:r>
            <a:r>
              <a:rPr lang="en-IN" sz="1400" baseline="0" dirty="0">
                <a:latin typeface="Times New Roman"/>
                <a:ea typeface="Times New Roman"/>
                <a:cs typeface="+mn-cs"/>
              </a:rPr>
              <a:t>       </a:t>
            </a:r>
            <a:r>
              <a:rPr lang="en-IN" sz="1400" dirty="0">
                <a:latin typeface="Times New Roman"/>
                <a:ea typeface="Times New Roman"/>
                <a:cs typeface="+mn-cs"/>
              </a:rPr>
              <a:t>a.    Broken bones are common and should be splinted in a manner appropriate to the injury.</a:t>
            </a:r>
          </a:p>
        </p:txBody>
      </p:sp>
      <p:sp>
        <p:nvSpPr>
          <p:cNvPr id="327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18668C4-CE97-4646-A135-3BDA87609355}" type="slidenum">
              <a:rPr lang="en-US" altLang="en-US" sz="1200"/>
              <a:pPr eaLnBrk="1" hangingPunct="1"/>
              <a:t>123</a:t>
            </a:fld>
            <a:endParaRPr lang="en-US" altLang="en-US" sz="1200" dirty="0"/>
          </a:p>
        </p:txBody>
      </p:sp>
    </p:spTree>
    <p:extLst>
      <p:ext uri="{BB962C8B-B14F-4D97-AF65-F5344CB8AC3E}">
        <p14:creationId xmlns:p14="http://schemas.microsoft.com/office/powerpoint/2010/main" val="105404355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pPr>
              <a:spcBef>
                <a:spcPct val="0"/>
              </a:spcBef>
              <a:spcAft>
                <a:spcPts val="300"/>
              </a:spcAft>
            </a:pPr>
            <a:endParaRPr lang="en-US" altLang="en-US" dirty="0">
              <a:solidFill>
                <a:srgbClr val="000000"/>
              </a:solidFill>
              <a:latin typeface="Times New Roman" charset="0"/>
              <a:ea typeface="MS PGothic" charset="-128"/>
            </a:endParaRPr>
          </a:p>
          <a:p>
            <a:endParaRPr lang="en-US" altLang="en-US" dirty="0">
              <a:latin typeface="Times New Roman" charset="0"/>
              <a:ea typeface="MS PGothic" charset="-128"/>
            </a:endParaRPr>
          </a:p>
        </p:txBody>
      </p:sp>
      <p:sp>
        <p:nvSpPr>
          <p:cNvPr id="328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A38B05-50B8-464F-8607-822DDD28AC65}" type="slidenum">
              <a:rPr lang="en-US" altLang="en-US" sz="1200"/>
              <a:pPr eaLnBrk="1" hangingPunct="1"/>
              <a:t>124</a:t>
            </a:fld>
            <a:endParaRPr lang="en-US" altLang="en-US" sz="1200" dirty="0"/>
          </a:p>
        </p:txBody>
      </p:sp>
    </p:spTree>
    <p:extLst>
      <p:ext uri="{BB962C8B-B14F-4D97-AF65-F5344CB8AC3E}">
        <p14:creationId xmlns:p14="http://schemas.microsoft.com/office/powerpoint/2010/main" val="7173407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3.    Communication and documentation</a:t>
            </a:r>
          </a:p>
          <a:p>
            <a:pPr>
              <a:spcBef>
                <a:spcPct val="0"/>
              </a:spcBef>
              <a:spcAft>
                <a:spcPts val="300"/>
              </a:spcAft>
            </a:pPr>
            <a:r>
              <a:rPr lang="en-IN" altLang="en-US" sz="1400" dirty="0">
                <a:latin typeface="Times New Roman" charset="0"/>
                <a:ea typeface="MS PGothic" charset="-128"/>
              </a:rPr>
              <a:t>       a.    Provide psychological support as well as medical treatment.</a:t>
            </a:r>
          </a:p>
          <a:p>
            <a:pPr>
              <a:spcBef>
                <a:spcPct val="0"/>
              </a:spcBef>
              <a:spcAft>
                <a:spcPts val="300"/>
              </a:spcAft>
            </a:pPr>
            <a:r>
              <a:rPr lang="en-IN" altLang="en-US" sz="1400" dirty="0">
                <a:latin typeface="Times New Roman" charset="0"/>
                <a:ea typeface="MS PGothic" charset="-128"/>
              </a:rPr>
              <a:t>       b.    Document assessment, treatment, and reassessment, including any changes in the patient’s status.</a:t>
            </a:r>
          </a:p>
        </p:txBody>
      </p:sp>
      <p:sp>
        <p:nvSpPr>
          <p:cNvPr id="329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CCEB1C-8A64-3946-9368-2B478DE6D0C7}" type="slidenum">
              <a:rPr lang="en-US" altLang="en-US" sz="1200"/>
              <a:pPr eaLnBrk="1" hangingPunct="1"/>
              <a:t>125</a:t>
            </a:fld>
            <a:endParaRPr lang="en-US" altLang="en-US" sz="1200" dirty="0"/>
          </a:p>
        </p:txBody>
      </p:sp>
    </p:spTree>
    <p:extLst>
      <p:ext uri="{BB962C8B-B14F-4D97-AF65-F5344CB8AC3E}">
        <p14:creationId xmlns:p14="http://schemas.microsoft.com/office/powerpoint/2010/main" val="3727405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IN" altLang="en-US" sz="2000" dirty="0">
                <a:latin typeface="Times New Roman" charset="0"/>
                <a:ea typeface="MS PGothic" charset="-128"/>
              </a:rPr>
              <a:t>XXI. Response to Nursing and Skilled Care Facilities</a:t>
            </a:r>
          </a:p>
          <a:p>
            <a:pPr>
              <a:spcBef>
                <a:spcPts val="1800"/>
              </a:spcBef>
              <a:spcAft>
                <a:spcPts val="600"/>
              </a:spcAft>
            </a:pPr>
            <a:r>
              <a:rPr lang="en-IN" altLang="en-US" sz="2000" dirty="0">
                <a:latin typeface="Times New Roman" charset="0"/>
                <a:ea typeface="MS PGothic" charset="-128"/>
              </a:rPr>
              <a:t>A.    Many calls will occur at a nursing home or other skilled care facility.</a:t>
            </a:r>
          </a:p>
          <a:p>
            <a:pPr>
              <a:spcBef>
                <a:spcPts val="1800"/>
              </a:spcBef>
              <a:spcAft>
                <a:spcPts val="600"/>
              </a:spcAft>
            </a:pPr>
            <a:r>
              <a:rPr lang="en-IN" altLang="en-US" sz="2000" dirty="0">
                <a:latin typeface="Times New Roman" charset="0"/>
                <a:ea typeface="MS PGothic" charset="-128"/>
              </a:rPr>
              <a:t>       1.    Calls to these types of facilities can sometimes be challenging.</a:t>
            </a:r>
          </a:p>
          <a:p>
            <a:pPr>
              <a:spcBef>
                <a:spcPts val="1800"/>
              </a:spcBef>
              <a:spcAft>
                <a:spcPts val="600"/>
              </a:spcAft>
            </a:pPr>
            <a:r>
              <a:rPr lang="en-IN" altLang="en-US" sz="2000" dirty="0">
                <a:latin typeface="Times New Roman" charset="0"/>
                <a:ea typeface="MS PGothic" charset="-128"/>
              </a:rPr>
              <a:t>              a.    Patients often have an altered level of consciousness and may not be able to give you a nature of illness or mechanism of injury.</a:t>
            </a:r>
          </a:p>
          <a:p>
            <a:pPr>
              <a:spcBef>
                <a:spcPts val="1800"/>
              </a:spcBef>
              <a:spcAft>
                <a:spcPts val="600"/>
              </a:spcAft>
            </a:pPr>
            <a:r>
              <a:rPr lang="en-IN" altLang="en-US" sz="2000" dirty="0">
                <a:latin typeface="Times New Roman" charset="0"/>
                <a:ea typeface="MS PGothic" charset="-128"/>
              </a:rPr>
              <a:t>              b.    The most important piece of information you need to establish immediately is, “What is wrong with the patient that is new or different today that made you call 9-1-1?”</a:t>
            </a:r>
          </a:p>
          <a:p>
            <a:pPr>
              <a:spcBef>
                <a:spcPts val="1800"/>
              </a:spcBef>
              <a:spcAft>
                <a:spcPts val="600"/>
              </a:spcAft>
            </a:pPr>
            <a:r>
              <a:rPr lang="en-IN" altLang="en-US" sz="2000" dirty="0">
                <a:latin typeface="Times New Roman" charset="0"/>
                <a:ea typeface="MS PGothic" charset="-128"/>
              </a:rPr>
              <a:t>              c.    Talk to the staff who directly care for the patient on a daily basis.</a:t>
            </a:r>
          </a:p>
          <a:p>
            <a:pPr>
              <a:spcBef>
                <a:spcPts val="1800"/>
              </a:spcBef>
              <a:spcAft>
                <a:spcPts val="600"/>
              </a:spcAft>
            </a:pPr>
            <a:r>
              <a:rPr lang="en-IN" altLang="en-US" sz="2000" dirty="0">
                <a:latin typeface="Times New Roman" charset="0"/>
                <a:ea typeface="MS PGothic" charset="-128"/>
              </a:rPr>
              <a:t>		</a:t>
            </a:r>
            <a:endParaRPr lang="en-US" altLang="en-US" dirty="0">
              <a:latin typeface="Times New Roman" charset="0"/>
              <a:ea typeface="MS PGothic" charset="-128"/>
            </a:endParaRPr>
          </a:p>
        </p:txBody>
      </p:sp>
      <p:sp>
        <p:nvSpPr>
          <p:cNvPr id="331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1473C7-6957-C448-8B50-DAA3D3C93D24}" type="slidenum">
              <a:rPr lang="en-US" altLang="en-US" sz="1200"/>
              <a:pPr eaLnBrk="1" hangingPunct="1"/>
              <a:t>126</a:t>
            </a:fld>
            <a:endParaRPr lang="en-US" altLang="en-US" sz="1200" dirty="0"/>
          </a:p>
        </p:txBody>
      </p:sp>
    </p:spTree>
    <p:extLst>
      <p:ext uri="{BB962C8B-B14F-4D97-AF65-F5344CB8AC3E}">
        <p14:creationId xmlns:p14="http://schemas.microsoft.com/office/powerpoint/2010/main" val="5595500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marL="457200" indent="-228600">
              <a:spcBef>
                <a:spcPts val="0"/>
              </a:spcBef>
              <a:spcAft>
                <a:spcPts val="300"/>
              </a:spcAft>
              <a:tabLst>
                <a:tab pos="457200" algn="l"/>
              </a:tabLst>
              <a:defRPr/>
            </a:pPr>
            <a:endParaRPr lang="en-US" sz="1200" dirty="0">
              <a:latin typeface="Times New Roman" pitchFamily="18" charset="0"/>
              <a:ea typeface="MS PGothic" pitchFamily="34" charset="-128"/>
              <a:cs typeface="+mn-cs"/>
            </a:endParaRPr>
          </a:p>
          <a:p>
            <a:pPr marL="457200" indent="-228600">
              <a:spcBef>
                <a:spcPts val="0"/>
              </a:spcBef>
              <a:spcAft>
                <a:spcPts val="300"/>
              </a:spcAft>
              <a:tabLst>
                <a:tab pos="457200" algn="l"/>
              </a:tabLst>
              <a:defRPr/>
            </a:pPr>
            <a:r>
              <a:rPr lang="en-IN" sz="1400" dirty="0">
                <a:latin typeface="Times New Roman"/>
                <a:ea typeface="Times New Roman"/>
                <a:cs typeface="+mn-cs"/>
              </a:rPr>
              <a:t>2.    Infection control needs to be a high priority for EMTs when visiting these facilities.</a:t>
            </a:r>
          </a:p>
          <a:p>
            <a:pPr marL="457200" indent="-228600">
              <a:spcBef>
                <a:spcPts val="0"/>
              </a:spcBef>
              <a:spcAft>
                <a:spcPts val="300"/>
              </a:spcAft>
              <a:tabLst>
                <a:tab pos="457200" algn="l"/>
              </a:tabLst>
              <a:defRPr/>
            </a:pPr>
            <a:r>
              <a:rPr lang="en-IN" sz="1400" dirty="0">
                <a:latin typeface="Times New Roman"/>
                <a:ea typeface="Times New Roman"/>
                <a:cs typeface="+mn-cs"/>
              </a:rPr>
              <a:t>	 b.    Methicillin-resistant </a:t>
            </a:r>
            <a:r>
              <a:rPr lang="en-IN" sz="1400" i="1" dirty="0">
                <a:latin typeface="Times New Roman"/>
                <a:ea typeface="Times New Roman"/>
                <a:cs typeface="+mn-cs"/>
              </a:rPr>
              <a:t>Staphylococcus aureus</a:t>
            </a:r>
            <a:r>
              <a:rPr lang="en-IN" sz="1400" dirty="0">
                <a:latin typeface="Times New Roman"/>
                <a:ea typeface="Times New Roman"/>
                <a:cs typeface="+mn-cs"/>
              </a:rPr>
              <a:t> (MRSA) infections are common among people who are living in close quarters such as nursing homes.</a:t>
            </a:r>
          </a:p>
          <a:p>
            <a:pPr marL="457200" indent="-228600">
              <a:spcBef>
                <a:spcPts val="0"/>
              </a:spcBef>
              <a:spcAft>
                <a:spcPts val="300"/>
              </a:spcAft>
              <a:tabLst>
                <a:tab pos="457200" algn="l"/>
              </a:tabLst>
              <a:defRPr/>
            </a:pPr>
            <a:r>
              <a:rPr lang="en-IN" sz="1400" dirty="0">
                <a:latin typeface="Times New Roman"/>
                <a:ea typeface="Times New Roman"/>
                <a:cs typeface="+mn-cs"/>
              </a:rPr>
              <a:t>              i.    The organism can be found in decubitus ulcers, on feeding tubes, and on indwelling urinary catheters.</a:t>
            </a:r>
          </a:p>
          <a:p>
            <a:pPr marL="457200" indent="-228600">
              <a:spcBef>
                <a:spcPts val="0"/>
              </a:spcBef>
              <a:spcAft>
                <a:spcPts val="300"/>
              </a:spcAft>
              <a:tabLst>
                <a:tab pos="457200" algn="l"/>
              </a:tabLst>
              <a:defRPr/>
            </a:pPr>
            <a:r>
              <a:rPr lang="en-IN" sz="1400" dirty="0">
                <a:latin typeface="Times New Roman"/>
                <a:ea typeface="Times New Roman"/>
                <a:cs typeface="+mn-cs"/>
              </a:rPr>
              <a:t>	        ii.   To protect yourself and reduce the spread of MRSA infections, you should wash your hands before and after every patient contact, properly dispose of or disinfect all medical equipment, and take appropriate standard precautions with every patient.</a:t>
            </a:r>
          </a:p>
          <a:p>
            <a:pPr marL="457200" indent="-228600">
              <a:spcBef>
                <a:spcPts val="0"/>
              </a:spcBef>
              <a:spcAft>
                <a:spcPts val="300"/>
              </a:spcAft>
              <a:tabLst>
                <a:tab pos="457200" algn="l"/>
              </a:tabLst>
              <a:defRPr/>
            </a:pPr>
            <a:r>
              <a:rPr lang="en-IN" sz="1400" dirty="0">
                <a:latin typeface="Times New Roman"/>
                <a:ea typeface="Times New Roman"/>
                <a:cs typeface="+mn-cs"/>
              </a:rPr>
              <a:t>	c.    Many infections in hospitals are caused by vancomycin-resistant enterococci (VRE).</a:t>
            </a:r>
          </a:p>
          <a:p>
            <a:pPr marL="457200" indent="-228600">
              <a:spcBef>
                <a:spcPts val="0"/>
              </a:spcBef>
              <a:spcAft>
                <a:spcPts val="300"/>
              </a:spcAft>
              <a:tabLst>
                <a:tab pos="457200" algn="l"/>
              </a:tabLst>
              <a:defRPr/>
            </a:pPr>
            <a:r>
              <a:rPr lang="en-IN" sz="1400" dirty="0">
                <a:latin typeface="Times New Roman"/>
                <a:ea typeface="Times New Roman"/>
                <a:cs typeface="+mn-cs"/>
              </a:rPr>
              <a:t>	d.    The respiratory syncytial virus (RSV) causes an infection of the upper and lower respiratory tracts.</a:t>
            </a:r>
          </a:p>
          <a:p>
            <a:pPr marL="457200" indent="-228600">
              <a:spcBef>
                <a:spcPts val="0"/>
              </a:spcBef>
              <a:spcAft>
                <a:spcPts val="300"/>
              </a:spcAft>
              <a:tabLst>
                <a:tab pos="457200" algn="l"/>
              </a:tabLst>
              <a:defRPr/>
            </a:pPr>
            <a:r>
              <a:rPr lang="en-IN" sz="1400" dirty="0">
                <a:latin typeface="Times New Roman"/>
                <a:ea typeface="Times New Roman"/>
                <a:cs typeface="+mn-cs"/>
              </a:rPr>
              <a:t>	</a:t>
            </a:r>
            <a:r>
              <a:rPr lang="en-IN" sz="1400" baseline="0" dirty="0">
                <a:latin typeface="Times New Roman"/>
                <a:ea typeface="Times New Roman"/>
                <a:cs typeface="+mn-cs"/>
              </a:rPr>
              <a:t>       </a:t>
            </a:r>
            <a:r>
              <a:rPr lang="en-IN" sz="1400" dirty="0">
                <a:latin typeface="Times New Roman"/>
                <a:ea typeface="Times New Roman"/>
                <a:cs typeface="+mn-cs"/>
              </a:rPr>
              <a:t>i.    The virus is highly contagious and is found in discharges from the nose and throat of an infected person.</a:t>
            </a:r>
          </a:p>
          <a:p>
            <a:pPr marL="457200" indent="-228600">
              <a:spcBef>
                <a:spcPts val="0"/>
              </a:spcBef>
              <a:spcAft>
                <a:spcPts val="300"/>
              </a:spcAft>
              <a:tabLst>
                <a:tab pos="457200" algn="l"/>
              </a:tabLst>
              <a:defRPr/>
            </a:pPr>
            <a:r>
              <a:rPr lang="en-IN" sz="1400" dirty="0">
                <a:latin typeface="Times New Roman"/>
                <a:ea typeface="Times New Roman"/>
                <a:cs typeface="+mn-cs"/>
              </a:rPr>
              <a:t>	</a:t>
            </a:r>
            <a:r>
              <a:rPr lang="en-IN" sz="1400" baseline="0" dirty="0">
                <a:latin typeface="Times New Roman"/>
                <a:ea typeface="Times New Roman"/>
                <a:cs typeface="+mn-cs"/>
              </a:rPr>
              <a:t>       </a:t>
            </a:r>
            <a:r>
              <a:rPr lang="en-IN" sz="1400" dirty="0">
                <a:latin typeface="Times New Roman"/>
                <a:ea typeface="Times New Roman"/>
                <a:cs typeface="+mn-cs"/>
              </a:rPr>
              <a:t>ii. Wear appropriate PPE and decontaminate your ambulance and diagnostic equipment.</a:t>
            </a:r>
          </a:p>
          <a:p>
            <a:pPr marL="457200" indent="-228600">
              <a:spcBef>
                <a:spcPts val="0"/>
              </a:spcBef>
              <a:spcAft>
                <a:spcPts val="300"/>
              </a:spcAft>
              <a:tabLst>
                <a:tab pos="457200" algn="l"/>
              </a:tabLst>
              <a:defRPr/>
            </a:pPr>
            <a:r>
              <a:rPr lang="en-IN" sz="1400" dirty="0">
                <a:latin typeface="Times New Roman"/>
                <a:ea typeface="Times New Roman"/>
                <a:cs typeface="+mn-cs"/>
              </a:rPr>
              <a:t>			</a:t>
            </a:r>
            <a:endParaRPr lang="en-US" dirty="0">
              <a:cs typeface="+mn-cs"/>
            </a:endParaRPr>
          </a:p>
        </p:txBody>
      </p:sp>
      <p:sp>
        <p:nvSpPr>
          <p:cNvPr id="332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CE8746-BC74-5F42-A6CA-57DA9015AF96}" type="slidenum">
              <a:rPr lang="en-US" altLang="en-US" sz="1200"/>
              <a:pPr eaLnBrk="1" hangingPunct="1"/>
              <a:t>127</a:t>
            </a:fld>
            <a:endParaRPr lang="en-US" altLang="en-US" sz="1200" dirty="0"/>
          </a:p>
        </p:txBody>
      </p:sp>
    </p:spTree>
    <p:extLst>
      <p:ext uri="{BB962C8B-B14F-4D97-AF65-F5344CB8AC3E}">
        <p14:creationId xmlns:p14="http://schemas.microsoft.com/office/powerpoint/2010/main" val="5274556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e.     </a:t>
            </a:r>
            <a:r>
              <a:rPr lang="en-IN" sz="1400" i="1" dirty="0">
                <a:latin typeface="Times New Roman"/>
                <a:ea typeface="Times New Roman"/>
                <a:cs typeface="+mn-cs"/>
              </a:rPr>
              <a:t>Clostridium difficile</a:t>
            </a:r>
            <a:r>
              <a:rPr lang="en-IN" sz="1400" dirty="0">
                <a:latin typeface="Times New Roman"/>
                <a:ea typeface="Times New Roman"/>
                <a:cs typeface="+mn-cs"/>
              </a:rPr>
              <a:t> is a bacterium responsible for the most common cause of hospital-acquired infectious diarrhea.</a:t>
            </a:r>
          </a:p>
          <a:p>
            <a:pPr marL="457200" indent="-228600">
              <a:spcBef>
                <a:spcPts val="0"/>
              </a:spcBef>
              <a:spcAft>
                <a:spcPts val="300"/>
              </a:spcAft>
              <a:tabLst>
                <a:tab pos="457200" algn="l"/>
              </a:tabLst>
              <a:defRPr/>
            </a:pPr>
            <a:r>
              <a:rPr lang="en-IN" sz="1400" dirty="0">
                <a:latin typeface="Times New Roman"/>
                <a:ea typeface="Times New Roman"/>
                <a:cs typeface="+mn-cs"/>
              </a:rPr>
              <a:t>	i.    Health care workers may carry this bacterium following contact with contaminated feces.</a:t>
            </a:r>
          </a:p>
          <a:p>
            <a:pPr marL="457200" indent="-228600">
              <a:spcBef>
                <a:spcPts val="0"/>
              </a:spcBef>
              <a:spcAft>
                <a:spcPts val="300"/>
              </a:spcAft>
              <a:tabLst>
                <a:tab pos="457200" algn="l"/>
              </a:tabLst>
              <a:defRPr/>
            </a:pPr>
            <a:r>
              <a:rPr lang="en-IN" sz="1400" dirty="0">
                <a:latin typeface="Times New Roman"/>
                <a:ea typeface="Times New Roman"/>
                <a:cs typeface="+mn-cs"/>
              </a:rPr>
              <a:t>	ii.   Typical alcohol-based hand sanitizers do not inactivate or kill </a:t>
            </a:r>
            <a:r>
              <a:rPr lang="en-IN" sz="1400" i="1" dirty="0">
                <a:latin typeface="Times New Roman"/>
                <a:ea typeface="Times New Roman"/>
                <a:cs typeface="+mn-cs"/>
              </a:rPr>
              <a:t>C difficile</a:t>
            </a:r>
            <a:r>
              <a:rPr lang="en-IN" sz="1400" dirty="0">
                <a:latin typeface="Times New Roman"/>
                <a:ea typeface="Times New Roman"/>
                <a:cs typeface="+mn-cs"/>
              </a:rPr>
              <a:t>. Contact precautions with gowns and gloves and handwashing with soap and water after each and every patient contact is essential to prevent transmission.</a:t>
            </a:r>
            <a:endParaRPr lang="en-US" dirty="0">
              <a:latin typeface="Times New Roman"/>
              <a:ea typeface="Times New Roman"/>
              <a:cs typeface="+mn-cs"/>
            </a:endParaRPr>
          </a:p>
          <a:p>
            <a:pPr>
              <a:defRPr/>
            </a:pPr>
            <a:endParaRPr lang="en-US" dirty="0">
              <a:cs typeface="+mn-cs"/>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70E2B1-C443-B84A-B5CF-C03CF74B4144}" type="slidenum">
              <a:rPr lang="en-US" altLang="en-US" sz="1200"/>
              <a:pPr eaLnBrk="1" hangingPunct="1"/>
              <a:t>128</a:t>
            </a:fld>
            <a:endParaRPr lang="en-US" altLang="en-US" sz="1200" dirty="0"/>
          </a:p>
        </p:txBody>
      </p:sp>
    </p:spTree>
    <p:extLst>
      <p:ext uri="{BB962C8B-B14F-4D97-AF65-F5344CB8AC3E}">
        <p14:creationId xmlns:p14="http://schemas.microsoft.com/office/powerpoint/2010/main" val="1339424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sz="1200" kern="1200" dirty="0">
                <a:solidFill>
                  <a:schemeClr val="tx1"/>
                </a:solidFill>
                <a:effectLst/>
                <a:latin typeface="Times New Roman" pitchFamily="18" charset="0"/>
                <a:ea typeface="MS PGothic" pitchFamily="34" charset="-128"/>
                <a:cs typeface="MS PGothic" charset="0"/>
              </a:rPr>
              <a:t> f.   SARS-CoV-2</a:t>
            </a:r>
          </a:p>
          <a:p>
            <a:r>
              <a:rPr lang="en-US" sz="1200" kern="1200" dirty="0">
                <a:solidFill>
                  <a:schemeClr val="tx1"/>
                </a:solidFill>
                <a:effectLst/>
                <a:latin typeface="Times New Roman" pitchFamily="18" charset="0"/>
                <a:ea typeface="MS PGothic" pitchFamily="34" charset="-128"/>
                <a:cs typeface="MS PGothic" charset="0"/>
              </a:rPr>
              <a:t>            i.   Strain of the coronavirus that causes COVID-19, a respiratory illness that may affect older, more vulnerable people, especially those with pre-existing medical conditions.</a:t>
            </a:r>
          </a:p>
          <a:p>
            <a:r>
              <a:rPr lang="en-US" sz="1200" kern="1200" dirty="0">
                <a:solidFill>
                  <a:schemeClr val="tx1"/>
                </a:solidFill>
                <a:effectLst/>
                <a:latin typeface="Times New Roman" pitchFamily="18" charset="0"/>
                <a:ea typeface="MS PGothic" pitchFamily="34" charset="-128"/>
                <a:cs typeface="MS PGothic" charset="0"/>
              </a:rPr>
              <a:t>            ii.  Spread from person-to-person through airborne droplets created by speaking, coughing, and sneezing.</a:t>
            </a:r>
            <a:endParaRPr lang="en-US" dirty="0">
              <a:cs typeface="+mn-cs"/>
            </a:endParaRPr>
          </a:p>
        </p:txBody>
      </p:sp>
      <p:sp>
        <p:nvSpPr>
          <p:cNvPr id="333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70E2B1-C443-B84A-B5CF-C03CF74B4144}" type="slidenum">
              <a:rPr lang="en-US" altLang="en-US" sz="1200"/>
              <a:pPr eaLnBrk="1" hangingPunct="1"/>
              <a:t>129</a:t>
            </a:fld>
            <a:endParaRPr lang="en-US" altLang="en-US" sz="1200" dirty="0"/>
          </a:p>
        </p:txBody>
      </p:sp>
    </p:spTree>
    <p:extLst>
      <p:ext uri="{BB962C8B-B14F-4D97-AF65-F5344CB8AC3E}">
        <p14:creationId xmlns:p14="http://schemas.microsoft.com/office/powerpoint/2010/main" val="7831745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2000" dirty="0">
                <a:latin typeface="Times New Roman"/>
                <a:ea typeface="Times New Roman"/>
                <a:cs typeface="+mn-cs"/>
              </a:rPr>
              <a:t>XXIII. Dying Patients</a:t>
            </a:r>
          </a:p>
          <a:p>
            <a:pPr>
              <a:spcBef>
                <a:spcPts val="1800"/>
              </a:spcBef>
              <a:spcAft>
                <a:spcPts val="600"/>
              </a:spcAft>
              <a:defRPr/>
            </a:pPr>
            <a:r>
              <a:rPr lang="en-IN" sz="2000" dirty="0">
                <a:latin typeface="Times New Roman"/>
                <a:ea typeface="Times New Roman"/>
                <a:cs typeface="+mn-cs"/>
              </a:rPr>
              <a:t>A.    As older patients are living longer, more terminally ill patients are choosing to die at home rather than in a hospital.</a:t>
            </a:r>
          </a:p>
          <a:p>
            <a:pPr>
              <a:spcBef>
                <a:spcPts val="1800"/>
              </a:spcBef>
              <a:spcAft>
                <a:spcPts val="600"/>
              </a:spcAft>
              <a:defRPr/>
            </a:pPr>
            <a:r>
              <a:rPr lang="en-IN" sz="2000" dirty="0">
                <a:latin typeface="Times New Roman"/>
                <a:ea typeface="Times New Roman"/>
                <a:cs typeface="+mn-cs"/>
              </a:rPr>
              <a:t>       1.    Dying patients receive what is called palliative, or comfort, care.</a:t>
            </a:r>
          </a:p>
          <a:p>
            <a:pPr>
              <a:spcBef>
                <a:spcPts val="1800"/>
              </a:spcBef>
              <a:spcAft>
                <a:spcPts val="600"/>
              </a:spcAft>
              <a:defRPr/>
            </a:pPr>
            <a:r>
              <a:rPr lang="en-IN" sz="2000" dirty="0">
                <a:latin typeface="Times New Roman"/>
                <a:ea typeface="Times New Roman"/>
                <a:cs typeface="+mn-cs"/>
              </a:rPr>
              <a:t>              a.    Focuses on relieving pain and providing emotional support and comfort for the patient and his or her loved ones.</a:t>
            </a:r>
          </a:p>
          <a:p>
            <a:pPr>
              <a:spcBef>
                <a:spcPts val="1800"/>
              </a:spcBef>
              <a:spcAft>
                <a:spcPts val="600"/>
              </a:spcAft>
              <a:defRPr/>
            </a:pPr>
            <a:r>
              <a:rPr lang="en-IN" sz="2000" dirty="0">
                <a:latin typeface="Times New Roman"/>
                <a:ea typeface="Times New Roman"/>
                <a:cs typeface="+mn-cs"/>
              </a:rPr>
              <a:t>       2.    Your interaction with a dying patient will have a long-term effect on the family.</a:t>
            </a:r>
          </a:p>
          <a:p>
            <a:pPr>
              <a:spcBef>
                <a:spcPts val="1800"/>
              </a:spcBef>
              <a:spcAft>
                <a:spcPts val="600"/>
              </a:spcAft>
              <a:defRPr/>
            </a:pPr>
            <a:r>
              <a:rPr lang="en-IN" sz="2000" dirty="0">
                <a:latin typeface="Times New Roman"/>
                <a:ea typeface="Times New Roman"/>
                <a:cs typeface="+mn-cs"/>
              </a:rPr>
              <a:t>              a.    Be understanding, sensitive, and compassionate.</a:t>
            </a:r>
          </a:p>
          <a:p>
            <a:pPr>
              <a:spcBef>
                <a:spcPts val="1800"/>
              </a:spcBef>
              <a:spcAft>
                <a:spcPts val="600"/>
              </a:spcAft>
              <a:defRPr/>
            </a:pPr>
            <a:r>
              <a:rPr lang="en-IN" sz="2000" dirty="0">
                <a:latin typeface="Times New Roman"/>
                <a:ea typeface="Times New Roman"/>
                <a:cs typeface="+mn-cs"/>
              </a:rPr>
              <a:t>		</a:t>
            </a:r>
            <a:endParaRPr lang="en-US" dirty="0">
              <a:latin typeface="Times New Roman"/>
              <a:ea typeface="Times New Roman"/>
              <a:cs typeface="+mn-cs"/>
            </a:endParaRPr>
          </a:p>
          <a:p>
            <a:pPr>
              <a:defRPr/>
            </a:pPr>
            <a:endParaRPr lang="en-US" dirty="0">
              <a:cs typeface="+mn-cs"/>
            </a:endParaRPr>
          </a:p>
        </p:txBody>
      </p:sp>
      <p:sp>
        <p:nvSpPr>
          <p:cNvPr id="334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03F6A6-DB80-0A41-B73F-7A80986E7DCA}" type="slidenum">
              <a:rPr lang="en-US" altLang="en-US" sz="1200"/>
              <a:pPr eaLnBrk="1" hangingPunct="1"/>
              <a:t>130</a:t>
            </a:fld>
            <a:endParaRPr lang="en-US" altLang="en-US" sz="1200" dirty="0"/>
          </a:p>
        </p:txBody>
      </p:sp>
    </p:spTree>
    <p:extLst>
      <p:ext uri="{BB962C8B-B14F-4D97-AF65-F5344CB8AC3E}">
        <p14:creationId xmlns:p14="http://schemas.microsoft.com/office/powerpoint/2010/main" val="60796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IV. Common Complaints and the Leading Causes of Death in Older People</a:t>
            </a:r>
          </a:p>
          <a:p>
            <a:pPr>
              <a:spcBef>
                <a:spcPts val="1800"/>
              </a:spcBef>
              <a:spcAft>
                <a:spcPts val="600"/>
              </a:spcAft>
              <a:defRPr/>
            </a:pPr>
            <a:r>
              <a:rPr lang="en-IN" sz="1800" dirty="0">
                <a:latin typeface="Times New Roman"/>
                <a:ea typeface="Times New Roman"/>
                <a:cs typeface="+mn-cs"/>
              </a:rPr>
              <a:t>A.    The changing physiology of geriatric patients can predispose this population to a host of problems not seen in youth.</a:t>
            </a:r>
          </a:p>
          <a:p>
            <a:pPr>
              <a:spcBef>
                <a:spcPts val="1800"/>
              </a:spcBef>
              <a:spcAft>
                <a:spcPts val="600"/>
              </a:spcAft>
              <a:defRPr/>
            </a:pPr>
            <a:r>
              <a:rPr lang="en-IN" sz="1800" dirty="0">
                <a:latin typeface="Times New Roman"/>
                <a:ea typeface="Times New Roman"/>
                <a:cs typeface="+mn-cs"/>
              </a:rPr>
              <a:t>        1.    A simple rib fracture in an 80- or 90-year-old can result in pneumonia or even death.</a:t>
            </a:r>
          </a:p>
          <a:p>
            <a:pPr>
              <a:spcBef>
                <a:spcPts val="1800"/>
              </a:spcBef>
              <a:spcAft>
                <a:spcPts val="600"/>
              </a:spcAft>
              <a:defRPr/>
            </a:pPr>
            <a:r>
              <a:rPr lang="en-IN" sz="1800" dirty="0">
                <a:latin typeface="Times New Roman"/>
                <a:ea typeface="Times New Roman"/>
                <a:cs typeface="+mn-cs"/>
              </a:rPr>
              <a:t>        2.    A hip fracture from a low-mechanism fall is common in older people and may have dire consequences.</a:t>
            </a:r>
          </a:p>
          <a:p>
            <a:pPr>
              <a:spcBef>
                <a:spcPts val="1800"/>
              </a:spcBef>
              <a:spcAft>
                <a:spcPts val="600"/>
              </a:spcAft>
              <a:defRPr/>
            </a:pPr>
            <a:r>
              <a:rPr lang="en-IN" sz="1800" dirty="0">
                <a:latin typeface="Times New Roman"/>
                <a:ea typeface="Times New Roman"/>
                <a:cs typeface="+mn-cs"/>
              </a:rPr>
              <a:t>               a.    Hip fractures are more likely to occur when bones are weakened by osteoporosis or infection.</a:t>
            </a:r>
          </a:p>
          <a:p>
            <a:pPr>
              <a:spcBef>
                <a:spcPts val="1800"/>
              </a:spcBef>
              <a:spcAft>
                <a:spcPts val="600"/>
              </a:spcAft>
              <a:defRPr/>
            </a:pPr>
            <a:r>
              <a:rPr lang="en-IN" sz="1800" dirty="0">
                <a:latin typeface="Times New Roman"/>
                <a:ea typeface="Times New Roman"/>
                <a:cs typeface="+mn-cs"/>
              </a:rPr>
              <a:t>               b.    Sedentary behavior while healing can predispose the patient to pneumonia and blood clots.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3.    Many older patients who experience hip fractures do not return to their preinjury level of activity.</a:t>
            </a:r>
          </a:p>
          <a:p>
            <a:pPr>
              <a:defRPr/>
            </a:pPr>
            <a:endParaRPr lang="en-US" dirty="0">
              <a:cs typeface="+mn-cs"/>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E8B01C-E84C-864A-B00F-FEC2C31846E6}"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04966334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B.    Advance directives are specific legal papers that direct relatives and caregivers about what kind of medical treatment may be given to patients who cannot speak for themselves.</a:t>
            </a:r>
          </a:p>
          <a:p>
            <a:pPr marL="228600" indent="-228600">
              <a:spcBef>
                <a:spcPts val="600"/>
              </a:spcBef>
              <a:spcAft>
                <a:spcPts val="600"/>
              </a:spcAft>
              <a:tabLst>
                <a:tab pos="228600" algn="l"/>
              </a:tabLst>
              <a:defRPr/>
            </a:pPr>
            <a:r>
              <a:rPr lang="en-IN" dirty="0">
                <a:latin typeface="Times New Roman"/>
                <a:ea typeface="Times New Roman"/>
                <a:cs typeface="+mn-cs"/>
              </a:rPr>
              <a:t>	</a:t>
            </a:r>
          </a:p>
        </p:txBody>
      </p:sp>
      <p:sp>
        <p:nvSpPr>
          <p:cNvPr id="335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B429D2-145D-F147-850F-A7BB0D538AA8}" type="slidenum">
              <a:rPr lang="en-US" altLang="en-US" sz="1200"/>
              <a:pPr eaLnBrk="1" hangingPunct="1"/>
              <a:t>131</a:t>
            </a:fld>
            <a:endParaRPr lang="en-US" altLang="en-US" sz="1200" dirty="0"/>
          </a:p>
        </p:txBody>
      </p:sp>
    </p:spTree>
    <p:extLst>
      <p:ext uri="{BB962C8B-B14F-4D97-AF65-F5344CB8AC3E}">
        <p14:creationId xmlns:p14="http://schemas.microsoft.com/office/powerpoint/2010/main" val="29555342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C.    Advance directives may take the form of a do not resuscitate (DNR) order.</a:t>
            </a:r>
          </a:p>
          <a:p>
            <a:pPr>
              <a:spcBef>
                <a:spcPts val="600"/>
              </a:spcBef>
              <a:spcAft>
                <a:spcPts val="600"/>
              </a:spcAft>
            </a:pPr>
            <a:r>
              <a:rPr lang="en-IN" altLang="en-US" dirty="0">
                <a:latin typeface="Times New Roman" charset="0"/>
                <a:ea typeface="MS PGothic" charset="-128"/>
              </a:rPr>
              <a:t>       1.    A DNR order gives you permission not to attempt resuscitation for a patient in cardiac arrest.</a:t>
            </a:r>
          </a:p>
          <a:p>
            <a:pPr>
              <a:spcBef>
                <a:spcPts val="600"/>
              </a:spcBef>
              <a:spcAft>
                <a:spcPts val="600"/>
              </a:spcAft>
            </a:pPr>
            <a:r>
              <a:rPr lang="en-IN" altLang="en-US" dirty="0">
                <a:latin typeface="Times New Roman" charset="0"/>
                <a:ea typeface="MS PGothic" charset="-128"/>
              </a:rPr>
              <a:t>       2.    For a DNR order to be valid, the form must be signed by the patient or legal surrogate and by one or more physicians or other licensed health care providers.</a:t>
            </a:r>
          </a:p>
          <a:p>
            <a:pPr>
              <a:spcBef>
                <a:spcPts val="600"/>
              </a:spcBef>
              <a:spcAft>
                <a:spcPts val="600"/>
              </a:spcAft>
            </a:pPr>
            <a:r>
              <a:rPr lang="en-IN" altLang="en-US" dirty="0">
                <a:latin typeface="Times New Roman" charset="0"/>
                <a:ea typeface="MS PGothic" charset="-128"/>
              </a:rPr>
              <a:t>       3.    DNR does not mean “do not treat.”</a:t>
            </a:r>
          </a:p>
          <a:p>
            <a:pPr>
              <a:spcBef>
                <a:spcPts val="600"/>
              </a:spcBef>
              <a:spcAft>
                <a:spcPts val="600"/>
              </a:spcAft>
            </a:pPr>
            <a:r>
              <a:rPr lang="en-IN" altLang="en-US" dirty="0">
                <a:latin typeface="Times New Roman" charset="0"/>
                <a:ea typeface="MS PGothic" charset="-128"/>
              </a:rPr>
              <a:t>              a.    If the patient is still alive, you are obligated to provide supportive measures that may include oxygen delivery, pain relief, and comfort.</a:t>
            </a:r>
          </a:p>
          <a:p>
            <a:pPr>
              <a:spcBef>
                <a:spcPts val="600"/>
              </a:spcBef>
              <a:spcAft>
                <a:spcPts val="600"/>
              </a:spcAft>
            </a:pPr>
            <a:r>
              <a:rPr lang="en-IN" altLang="en-US" baseline="0" dirty="0">
                <a:latin typeface="Times New Roman" charset="0"/>
                <a:ea typeface="MS PGothic" charset="-128"/>
              </a:rPr>
              <a:t>       </a:t>
            </a:r>
            <a:r>
              <a:rPr lang="en-IN" altLang="en-US" dirty="0">
                <a:latin typeface="Times New Roman" charset="0"/>
                <a:ea typeface="MS PGothic" charset="-128"/>
              </a:rPr>
              <a:t>4.    A health care power of attorney is an advance directive that is exercised by a person who has been authorized by the patient to make medical decisions for him or her.</a:t>
            </a:r>
          </a:p>
          <a:p>
            <a:pPr>
              <a:spcBef>
                <a:spcPct val="0"/>
              </a:spcBef>
              <a:spcAft>
                <a:spcPts val="300"/>
              </a:spcAft>
            </a:pP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336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17D85E-5B65-8A4C-BD76-C3D7A1444F78}" type="slidenum">
              <a:rPr lang="en-US" altLang="en-US" sz="1200"/>
              <a:pPr eaLnBrk="1" hangingPunct="1"/>
              <a:t>132</a:t>
            </a:fld>
            <a:endParaRPr lang="en-US" altLang="en-US" sz="1200" dirty="0"/>
          </a:p>
        </p:txBody>
      </p:sp>
    </p:spTree>
    <p:extLst>
      <p:ext uri="{BB962C8B-B14F-4D97-AF65-F5344CB8AC3E}">
        <p14:creationId xmlns:p14="http://schemas.microsoft.com/office/powerpoint/2010/main" val="2367888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sz="1200" kern="1200" dirty="0">
                <a:solidFill>
                  <a:schemeClr val="tx1"/>
                </a:solidFill>
                <a:effectLst/>
                <a:latin typeface="Times New Roman" pitchFamily="18" charset="0"/>
                <a:ea typeface="MS PGothic" pitchFamily="34" charset="-128"/>
                <a:cs typeface="MS PGothic" charset="0"/>
              </a:rPr>
              <a:t>4.  Another type of order is the POLST (Physician Orders for Life Sustaining Treatment), which gives medical orders in addition to the advanced directives.</a:t>
            </a:r>
          </a:p>
          <a:p>
            <a:r>
              <a:rPr lang="en-US" sz="1200" kern="1200" dirty="0">
                <a:solidFill>
                  <a:schemeClr val="tx1"/>
                </a:solidFill>
                <a:effectLst/>
                <a:latin typeface="Times New Roman" pitchFamily="18" charset="0"/>
                <a:ea typeface="MS PGothic" pitchFamily="34" charset="-128"/>
                <a:cs typeface="MS PGothic" charset="0"/>
              </a:rPr>
              <a:t>     a.   Orders may be specific to a person who has a life-threatening condition or is in frail health.</a:t>
            </a:r>
          </a:p>
          <a:p>
            <a:r>
              <a:rPr lang="en-US" sz="1200" kern="1200" dirty="0">
                <a:solidFill>
                  <a:schemeClr val="tx1"/>
                </a:solidFill>
                <a:effectLst/>
                <a:latin typeface="Times New Roman" pitchFamily="18" charset="0"/>
                <a:ea typeface="MS PGothic" pitchFamily="34" charset="-128"/>
                <a:cs typeface="MS PGothic" charset="0"/>
              </a:rPr>
              <a:t>5.  If there is any question regarding orders or when there are no written orders, initiate resuscitation.</a:t>
            </a:r>
          </a:p>
        </p:txBody>
      </p:sp>
      <p:sp>
        <p:nvSpPr>
          <p:cNvPr id="337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55ADA74-70EB-A441-8F0F-F58ECCA473ED}" type="slidenum">
              <a:rPr lang="en-US" altLang="en-US" sz="1200"/>
              <a:pPr eaLnBrk="1" hangingPunct="1"/>
              <a:t>133</a:t>
            </a:fld>
            <a:endParaRPr lang="en-US" altLang="en-US" sz="1200" dirty="0"/>
          </a:p>
        </p:txBody>
      </p:sp>
    </p:spTree>
    <p:extLst>
      <p:ext uri="{BB962C8B-B14F-4D97-AF65-F5344CB8AC3E}">
        <p14:creationId xmlns:p14="http://schemas.microsoft.com/office/powerpoint/2010/main" val="4235923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IN" altLang="en-US" sz="1800" dirty="0">
                <a:latin typeface="Times New Roman" charset="0"/>
                <a:ea typeface="MS PGothic" charset="-128"/>
              </a:rPr>
              <a:t>XXIV. Elder Abuse and Neglect</a:t>
            </a:r>
          </a:p>
          <a:p>
            <a:pPr>
              <a:spcBef>
                <a:spcPts val="1800"/>
              </a:spcBef>
              <a:spcAft>
                <a:spcPts val="600"/>
              </a:spcAft>
            </a:pPr>
            <a:r>
              <a:rPr lang="en-IN" altLang="en-US" sz="1800" dirty="0">
                <a:latin typeface="Times New Roman" charset="0"/>
                <a:ea typeface="MS PGothic" charset="-128"/>
              </a:rPr>
              <a:t>A.    Elder abuse is defined as any action on the part of an older person’s family member, caregiver, or other associated person that takes advantage of the older person’s person, property, or emotional state.</a:t>
            </a:r>
          </a:p>
          <a:p>
            <a:pPr>
              <a:spcBef>
                <a:spcPts val="1800"/>
              </a:spcBef>
              <a:spcAft>
                <a:spcPts val="600"/>
              </a:spcAft>
            </a:pPr>
            <a:r>
              <a:rPr lang="en-IN" altLang="en-US" sz="1800" dirty="0">
                <a:latin typeface="Times New Roman" charset="0"/>
                <a:ea typeface="MS PGothic" charset="-128"/>
              </a:rPr>
              <a:t>        1.    Abuse can result from acts of commission (words or actions that cause harm), such as verbal, physical, or sexual assault. </a:t>
            </a:r>
          </a:p>
          <a:p>
            <a:pPr>
              <a:spcBef>
                <a:spcPts val="1800"/>
              </a:spcBef>
              <a:spcAft>
                <a:spcPts val="600"/>
              </a:spcAft>
            </a:pPr>
            <a:r>
              <a:rPr lang="en-IN" altLang="en-US" sz="1800" dirty="0">
                <a:latin typeface="Times New Roman" charset="0"/>
                <a:ea typeface="MS PGothic" charset="-128"/>
              </a:rPr>
              <a:t>        2.    Abuse can also result from acts of omission (failure to act), such as denying an older person adequate nutrition or medical care.</a:t>
            </a:r>
          </a:p>
        </p:txBody>
      </p:sp>
      <p:sp>
        <p:nvSpPr>
          <p:cNvPr id="338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5FB57B-C35D-C442-BC82-E877950A1E0D}" type="slidenum">
              <a:rPr lang="en-US" altLang="en-US" sz="1200"/>
              <a:pPr eaLnBrk="1" hangingPunct="1"/>
              <a:t>134</a:t>
            </a:fld>
            <a:endParaRPr lang="en-US" altLang="en-US" sz="1200" dirty="0"/>
          </a:p>
        </p:txBody>
      </p:sp>
    </p:spTree>
    <p:extLst>
      <p:ext uri="{BB962C8B-B14F-4D97-AF65-F5344CB8AC3E}">
        <p14:creationId xmlns:p14="http://schemas.microsoft.com/office/powerpoint/2010/main" val="40756352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3.    Elder abuse is a problem that has been largely hidden from society.</a:t>
            </a:r>
          </a:p>
          <a:p>
            <a:pPr marL="457200" indent="-228600">
              <a:spcBef>
                <a:spcPts val="0"/>
              </a:spcBef>
              <a:spcAft>
                <a:spcPts val="300"/>
              </a:spcAft>
              <a:tabLst>
                <a:tab pos="457200" algn="l"/>
              </a:tabLst>
              <a:defRPr/>
            </a:pPr>
            <a:r>
              <a:rPr lang="en-IN" sz="1400" dirty="0">
                <a:latin typeface="Times New Roman"/>
                <a:ea typeface="Times New Roman"/>
                <a:cs typeface="+mn-cs"/>
              </a:rPr>
              <a:t>  a.    The definitions of abuse and neglect among the geriatric population vary.</a:t>
            </a:r>
          </a:p>
          <a:p>
            <a:pPr marL="457200" indent="-228600">
              <a:spcBef>
                <a:spcPts val="0"/>
              </a:spcBef>
              <a:spcAft>
                <a:spcPts val="300"/>
              </a:spcAft>
              <a:tabLst>
                <a:tab pos="457200" algn="l"/>
              </a:tabLst>
              <a:defRPr/>
            </a:pPr>
            <a:r>
              <a:rPr lang="en-IN" sz="1400" dirty="0">
                <a:latin typeface="Times New Roman"/>
                <a:ea typeface="Times New Roman"/>
                <a:cs typeface="+mn-cs"/>
              </a:rPr>
              <a:t>  b.    Victims of elder abuse are often hesitant to report the problem to law enforcement agencies or human and social welfare personnel.</a:t>
            </a:r>
          </a:p>
        </p:txBody>
      </p:sp>
      <p:sp>
        <p:nvSpPr>
          <p:cNvPr id="339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0CA397-53A8-8649-AD7C-0886B6982D48}" type="slidenum">
              <a:rPr lang="en-US" altLang="en-US" sz="1200"/>
              <a:pPr eaLnBrk="1" hangingPunct="1"/>
              <a:t>135</a:t>
            </a:fld>
            <a:endParaRPr lang="en-US" altLang="en-US" sz="1200" dirty="0"/>
          </a:p>
        </p:txBody>
      </p:sp>
    </p:spTree>
    <p:extLst>
      <p:ext uri="{BB962C8B-B14F-4D97-AF65-F5344CB8AC3E}">
        <p14:creationId xmlns:p14="http://schemas.microsoft.com/office/powerpoint/2010/main" val="159478077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sz="1200" kern="1200" dirty="0">
                <a:solidFill>
                  <a:schemeClr val="tx1"/>
                </a:solidFill>
                <a:effectLst/>
                <a:latin typeface="Times New Roman" pitchFamily="18" charset="0"/>
                <a:ea typeface="MS PGothic" pitchFamily="34" charset="-128"/>
                <a:cs typeface="MS PGothic" charset="0"/>
              </a:rPr>
              <a:t>4.   Victims of elder abuse are often hesitant to report the problem to law enforcement agencies or human and social welfare personnel.</a:t>
            </a:r>
          </a:p>
          <a:p>
            <a:r>
              <a:rPr lang="en-US" sz="1200" kern="1200" dirty="0">
                <a:solidFill>
                  <a:schemeClr val="tx1"/>
                </a:solidFill>
                <a:effectLst/>
                <a:latin typeface="Times New Roman" pitchFamily="18" charset="0"/>
                <a:ea typeface="MS PGothic" pitchFamily="34" charset="-128"/>
                <a:cs typeface="MS PGothic" charset="0"/>
              </a:rPr>
              <a:t>      a.    The abused person may feel traumatized by the situation or be afraid that the abuser will punish him or her for reporting the abuse.</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The abused person is often frail, with multiple chronic medical conditions or dementia.</a:t>
            </a:r>
          </a:p>
          <a:p>
            <a:pPr marL="0" indent="0">
              <a:spcBef>
                <a:spcPts val="0"/>
              </a:spcBef>
              <a:spcAft>
                <a:spcPts val="300"/>
              </a:spcAft>
              <a:buNone/>
              <a:tabLst>
                <a:tab pos="457200" algn="l"/>
              </a:tabLst>
              <a:defRPr/>
            </a:pPr>
            <a:r>
              <a:rPr lang="en-IN" sz="1400" dirty="0">
                <a:latin typeface="Times New Roman"/>
                <a:ea typeface="Times New Roman"/>
                <a:cs typeface="+mn-cs"/>
              </a:rPr>
              <a:t>5.</a:t>
            </a:r>
            <a:r>
              <a:rPr lang="en-IN" sz="1400" baseline="0" dirty="0">
                <a:latin typeface="Times New Roman"/>
                <a:ea typeface="Times New Roman"/>
                <a:cs typeface="+mn-cs"/>
              </a:rPr>
              <a:t>   </a:t>
            </a:r>
            <a:r>
              <a:rPr lang="en-IN" sz="1400" dirty="0">
                <a:latin typeface="Times New Roman"/>
                <a:ea typeface="Times New Roman"/>
                <a:cs typeface="+mn-cs"/>
              </a:rPr>
              <a:t>Elder abuse occurs most often in women older than 75 years.</a:t>
            </a:r>
          </a:p>
          <a:p>
            <a:pPr marL="0" indent="0">
              <a:spcBef>
                <a:spcPts val="0"/>
              </a:spcBef>
              <a:spcAft>
                <a:spcPts val="300"/>
              </a:spcAft>
              <a:buNone/>
              <a:tabLst>
                <a:tab pos="457200" algn="l"/>
              </a:tabLst>
              <a:defRPr/>
            </a:pPr>
            <a:r>
              <a:rPr lang="en-IN" sz="1400" dirty="0">
                <a:latin typeface="Times New Roman"/>
                <a:ea typeface="Times New Roman"/>
                <a:cs typeface="+mn-cs"/>
              </a:rPr>
              <a:t>6.   Abusers of older people are sometimes products of child abuse themselves, and the abuse that is inflicted on the older person may be retaliatory.</a:t>
            </a:r>
          </a:p>
          <a:p>
            <a:pPr marL="228600" indent="0">
              <a:spcBef>
                <a:spcPts val="0"/>
              </a:spcBef>
              <a:spcAft>
                <a:spcPts val="300"/>
              </a:spcAft>
              <a:buNone/>
              <a:tabLst>
                <a:tab pos="457200" algn="l"/>
              </a:tabLst>
              <a:defRPr/>
            </a:pPr>
            <a:r>
              <a:rPr lang="en-IN" sz="1400" dirty="0">
                <a:latin typeface="Times New Roman"/>
                <a:ea typeface="Times New Roman"/>
                <a:cs typeface="+mn-cs"/>
              </a:rPr>
              <a:t> a.    Most of these abusers are not trained in the particular care that older people</a:t>
            </a:r>
          </a:p>
          <a:p>
            <a:pPr marL="0" indent="0">
              <a:spcBef>
                <a:spcPts val="0"/>
              </a:spcBef>
              <a:spcAft>
                <a:spcPts val="300"/>
              </a:spcAft>
              <a:buNone/>
              <a:tabLst>
                <a:tab pos="457200" algn="l"/>
              </a:tabLst>
              <a:defRPr/>
            </a:pPr>
            <a:r>
              <a:rPr lang="en-US" sz="1200" kern="1200" dirty="0">
                <a:solidFill>
                  <a:schemeClr val="tx1"/>
                </a:solidFill>
                <a:effectLst/>
                <a:latin typeface="Times New Roman" pitchFamily="18" charset="0"/>
                <a:ea typeface="MS PGothic" pitchFamily="34" charset="-128"/>
                <a:cs typeface="MS PGothic" charset="0"/>
              </a:rPr>
              <a:t>7.</a:t>
            </a:r>
            <a:r>
              <a:rPr lang="en-US" sz="1200" kern="1200" baseline="0" dirty="0">
                <a:solidFill>
                  <a:schemeClr val="tx1"/>
                </a:solidFill>
                <a:effectLst/>
                <a:latin typeface="Times New Roman" pitchFamily="18" charset="0"/>
                <a:ea typeface="MS PGothic" pitchFamily="34"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Environments such as nursing, convalescent, and continuing care centers are also sites where older people sustain physical, psychological, financial, or pharmacologic harm.</a:t>
            </a:r>
            <a:endParaRPr lang="en-IN" sz="1400" dirty="0">
              <a:latin typeface="Times New Roman"/>
              <a:ea typeface="Times New Roman"/>
              <a:cs typeface="+mn-cs"/>
            </a:endParaRPr>
          </a:p>
          <a:p>
            <a:pPr>
              <a:defRPr/>
            </a:pPr>
            <a:endParaRPr lang="en-US" dirty="0">
              <a:cs typeface="+mn-cs"/>
            </a:endParaRPr>
          </a:p>
        </p:txBody>
      </p:sp>
      <p:sp>
        <p:nvSpPr>
          <p:cNvPr id="340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CAEF89-7BF2-1347-B2F1-AB842CA114FC}" type="slidenum">
              <a:rPr lang="en-US" altLang="en-US" sz="1200"/>
              <a:pPr eaLnBrk="1" hangingPunct="1"/>
              <a:t>136</a:t>
            </a:fld>
            <a:endParaRPr lang="en-US" altLang="en-US" sz="1200" dirty="0"/>
          </a:p>
        </p:txBody>
      </p:sp>
    </p:spTree>
    <p:extLst>
      <p:ext uri="{BB962C8B-B14F-4D97-AF65-F5344CB8AC3E}">
        <p14:creationId xmlns:p14="http://schemas.microsoft.com/office/powerpoint/2010/main" val="7371376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B.    Assessment of elder abuse</a:t>
            </a:r>
          </a:p>
          <a:p>
            <a:r>
              <a:rPr lang="en-IN" altLang="en-US" dirty="0">
                <a:latin typeface="Times New Roman" charset="0"/>
                <a:ea typeface="MS PGothic" charset="-128"/>
              </a:rPr>
              <a:t>       1.    </a:t>
            </a:r>
            <a:r>
              <a:rPr lang="en-US" sz="1200" kern="1200" dirty="0">
                <a:solidFill>
                  <a:schemeClr val="tx1"/>
                </a:solidFill>
                <a:effectLst/>
                <a:latin typeface="Times New Roman" pitchFamily="18" charset="0"/>
                <a:ea typeface="MS PGothic" pitchFamily="34" charset="-128"/>
                <a:cs typeface="MS PGothic" charset="0"/>
              </a:rPr>
              <a:t>Be suspicious of abuse when answers to questions about what caused the injury are concealed or avoided.</a:t>
            </a:r>
          </a:p>
          <a:p>
            <a:pPr>
              <a:spcBef>
                <a:spcPts val="600"/>
              </a:spcBef>
              <a:spcAft>
                <a:spcPts val="600"/>
              </a:spcAft>
            </a:pPr>
            <a:r>
              <a:rPr lang="en-IN" altLang="en-US" dirty="0">
                <a:latin typeface="Times New Roman" charset="0"/>
                <a:ea typeface="MS PGothic" charset="-128"/>
              </a:rPr>
              <a:t>       2.    Suspect abuse when you are given unbelievable answers.</a:t>
            </a:r>
          </a:p>
        </p:txBody>
      </p:sp>
      <p:sp>
        <p:nvSpPr>
          <p:cNvPr id="342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F521EF-D7CE-7940-BBE0-F8EAE87F6F77}" type="slidenum">
              <a:rPr lang="en-US" altLang="en-US" sz="1200"/>
              <a:pPr eaLnBrk="1" hangingPunct="1"/>
              <a:t>137</a:t>
            </a:fld>
            <a:endParaRPr lang="en-US" altLang="en-US" sz="1200" dirty="0"/>
          </a:p>
        </p:txBody>
      </p:sp>
    </p:spTree>
    <p:extLst>
      <p:ext uri="{BB962C8B-B14F-4D97-AF65-F5344CB8AC3E}">
        <p14:creationId xmlns:p14="http://schemas.microsoft.com/office/powerpoint/2010/main" val="2391391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3.   Information that may be important in assessing possible abuse includes the following:</a:t>
            </a:r>
          </a:p>
          <a:p>
            <a:pPr>
              <a:spcBef>
                <a:spcPct val="0"/>
              </a:spcBef>
              <a:spcAft>
                <a:spcPts val="300"/>
              </a:spcAft>
            </a:pPr>
            <a:r>
              <a:rPr lang="en-IN" altLang="en-US" sz="1400" dirty="0">
                <a:latin typeface="Times New Roman" charset="0"/>
                <a:ea typeface="MS PGothic" charset="-128"/>
              </a:rPr>
              <a:t>      a.    Caregiver apathy about the patient’s condition</a:t>
            </a:r>
          </a:p>
          <a:p>
            <a:pPr>
              <a:spcBef>
                <a:spcPct val="0"/>
              </a:spcBef>
              <a:spcAft>
                <a:spcPts val="300"/>
              </a:spcAft>
            </a:pPr>
            <a:r>
              <a:rPr lang="en-IN" altLang="en-US" sz="1400" dirty="0">
                <a:latin typeface="Times New Roman" charset="0"/>
                <a:ea typeface="MS PGothic" charset="-128"/>
              </a:rPr>
              <a:t>      b.    Overly defensive reaction by caregiver to your questions</a:t>
            </a:r>
          </a:p>
          <a:p>
            <a:pPr>
              <a:spcBef>
                <a:spcPct val="0"/>
              </a:spcBef>
              <a:spcAft>
                <a:spcPts val="300"/>
              </a:spcAft>
            </a:pPr>
            <a:r>
              <a:rPr lang="en-IN" altLang="en-US" sz="1400" dirty="0">
                <a:latin typeface="Times New Roman" charset="0"/>
                <a:ea typeface="MS PGothic" charset="-128"/>
              </a:rPr>
              <a:t>      c.    Caregiver does not allow patient to answer questions</a:t>
            </a:r>
          </a:p>
          <a:p>
            <a:pPr>
              <a:spcBef>
                <a:spcPct val="0"/>
              </a:spcBef>
              <a:spcAft>
                <a:spcPts val="300"/>
              </a:spcAft>
            </a:pPr>
            <a:r>
              <a:rPr lang="en-IN" altLang="en-US" sz="1400" dirty="0">
                <a:latin typeface="Times New Roman" charset="0"/>
                <a:ea typeface="MS PGothic" charset="-128"/>
              </a:rPr>
              <a:t>      d.    Repeated visits to the emergency department or clinic</a:t>
            </a:r>
          </a:p>
          <a:p>
            <a:pPr>
              <a:spcBef>
                <a:spcPct val="0"/>
              </a:spcBef>
              <a:spcAft>
                <a:spcPts val="300"/>
              </a:spcAft>
            </a:pPr>
            <a:r>
              <a:rPr lang="en-IN" altLang="en-US" sz="1400" dirty="0">
                <a:latin typeface="Times New Roman" charset="0"/>
                <a:ea typeface="MS PGothic" charset="-128"/>
              </a:rPr>
              <a:t>      e.    A history of being accident-prone</a:t>
            </a:r>
          </a:p>
          <a:p>
            <a:pPr>
              <a:spcBef>
                <a:spcPct val="0"/>
              </a:spcBef>
              <a:spcAft>
                <a:spcPts val="300"/>
              </a:spcAft>
            </a:pPr>
            <a:r>
              <a:rPr lang="en-IN" altLang="en-US" sz="1400" dirty="0">
                <a:latin typeface="Times New Roman" charset="0"/>
                <a:ea typeface="MS PGothic" charset="-128"/>
              </a:rPr>
              <a:t>      f.    Soft-tissue injuries</a:t>
            </a:r>
          </a:p>
          <a:p>
            <a:pPr>
              <a:spcBef>
                <a:spcPct val="0"/>
              </a:spcBef>
              <a:spcAft>
                <a:spcPts val="300"/>
              </a:spcAft>
            </a:pPr>
            <a:r>
              <a:rPr lang="en-IN" altLang="en-US" sz="1400" dirty="0">
                <a:latin typeface="Times New Roman" charset="0"/>
                <a:ea typeface="MS PGothic" charset="-128"/>
              </a:rPr>
              <a:t>      g.   Unbelievable, vague, or inconsistent explanations of injuries</a:t>
            </a:r>
          </a:p>
        </p:txBody>
      </p:sp>
      <p:sp>
        <p:nvSpPr>
          <p:cNvPr id="343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7DA88F-4898-0B4D-BA5C-30AE391F9CEB}" type="slidenum">
              <a:rPr lang="en-US" altLang="en-US" sz="1200"/>
              <a:pPr eaLnBrk="1" hangingPunct="1"/>
              <a:t>138</a:t>
            </a:fld>
            <a:endParaRPr lang="en-US" altLang="en-US" sz="1200" dirty="0"/>
          </a:p>
        </p:txBody>
      </p:sp>
    </p:spTree>
    <p:extLst>
      <p:ext uri="{BB962C8B-B14F-4D97-AF65-F5344CB8AC3E}">
        <p14:creationId xmlns:p14="http://schemas.microsoft.com/office/powerpoint/2010/main" val="126945437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marL="685800" indent="-228600">
              <a:spcBef>
                <a:spcPts val="0"/>
              </a:spcBef>
              <a:spcAft>
                <a:spcPts val="300"/>
              </a:spcAft>
              <a:tabLst>
                <a:tab pos="685800" algn="l"/>
              </a:tabLst>
              <a:defRPr/>
            </a:pPr>
            <a:endParaRPr lang="en-US" dirty="0">
              <a:latin typeface="Times New Roman" pitchFamily="18" charset="0"/>
              <a:ea typeface="MS PGothic" pitchFamily="34" charset="-128"/>
              <a:cs typeface="+mn-cs"/>
            </a:endParaRPr>
          </a:p>
          <a:p>
            <a:pPr marL="685800" indent="-228600">
              <a:spcBef>
                <a:spcPts val="0"/>
              </a:spcBef>
              <a:spcAft>
                <a:spcPts val="300"/>
              </a:spcAft>
              <a:tabLst>
                <a:tab pos="685800" algn="l"/>
              </a:tabLst>
              <a:defRPr/>
            </a:pPr>
            <a:r>
              <a:rPr lang="en-IN" dirty="0">
                <a:latin typeface="Times New Roman"/>
                <a:ea typeface="Times New Roman"/>
                <a:cs typeface="+mn-cs"/>
              </a:rPr>
              <a:t>h.   Psychosomatic complaints</a:t>
            </a:r>
          </a:p>
          <a:p>
            <a:pPr marL="685800" indent="-228600">
              <a:spcBef>
                <a:spcPts val="0"/>
              </a:spcBef>
              <a:spcAft>
                <a:spcPts val="300"/>
              </a:spcAft>
              <a:tabLst>
                <a:tab pos="685800" algn="l"/>
              </a:tabLst>
              <a:defRPr/>
            </a:pPr>
            <a:r>
              <a:rPr lang="en-IN" dirty="0">
                <a:latin typeface="Times New Roman"/>
                <a:ea typeface="Times New Roman"/>
                <a:cs typeface="+mn-cs"/>
              </a:rPr>
              <a:t>i.    Chronic pain without medical explanation</a:t>
            </a:r>
          </a:p>
          <a:p>
            <a:pPr marL="685800" indent="-228600">
              <a:spcBef>
                <a:spcPts val="0"/>
              </a:spcBef>
              <a:spcAft>
                <a:spcPts val="300"/>
              </a:spcAft>
              <a:tabLst>
                <a:tab pos="685800" algn="l"/>
              </a:tabLst>
              <a:defRPr/>
            </a:pPr>
            <a:r>
              <a:rPr lang="en-IN" dirty="0">
                <a:latin typeface="Times New Roman"/>
                <a:ea typeface="Times New Roman"/>
                <a:cs typeface="+mn-cs"/>
              </a:rPr>
              <a:t>j.    Self-destructive behavior</a:t>
            </a:r>
          </a:p>
          <a:p>
            <a:pPr marL="685800" indent="-228600">
              <a:spcBef>
                <a:spcPts val="0"/>
              </a:spcBef>
              <a:spcAft>
                <a:spcPts val="300"/>
              </a:spcAft>
              <a:tabLst>
                <a:tab pos="685800" algn="l"/>
              </a:tabLst>
              <a:defRPr/>
            </a:pPr>
            <a:r>
              <a:rPr lang="en-IN" dirty="0">
                <a:latin typeface="Times New Roman"/>
                <a:ea typeface="Times New Roman"/>
                <a:cs typeface="+mn-cs"/>
              </a:rPr>
              <a:t>k.    Eating and sleep disorders</a:t>
            </a:r>
          </a:p>
          <a:p>
            <a:pPr marL="685800" indent="-228600">
              <a:spcBef>
                <a:spcPts val="0"/>
              </a:spcBef>
              <a:spcAft>
                <a:spcPts val="300"/>
              </a:spcAft>
              <a:buAutoNum type="alphaLcPeriod" startAt="12"/>
              <a:tabLst>
                <a:tab pos="685800" algn="l"/>
              </a:tabLst>
              <a:defRPr/>
            </a:pPr>
            <a:r>
              <a:rPr lang="en-IN" dirty="0">
                <a:latin typeface="Times New Roman"/>
                <a:ea typeface="Times New Roman"/>
                <a:cs typeface="+mn-cs"/>
              </a:rPr>
              <a:t>Depression or a lack of energy</a:t>
            </a:r>
          </a:p>
          <a:p>
            <a:pPr marL="685800" indent="-228600">
              <a:spcBef>
                <a:spcPts val="0"/>
              </a:spcBef>
              <a:spcAft>
                <a:spcPts val="300"/>
              </a:spcAft>
              <a:buAutoNum type="alphaLcPeriod" startAt="12"/>
              <a:tabLst>
                <a:tab pos="685800" algn="l"/>
              </a:tabLst>
              <a:defRPr/>
            </a:pPr>
            <a:r>
              <a:rPr lang="en-IN" dirty="0">
                <a:latin typeface="Times New Roman"/>
                <a:ea typeface="Times New Roman"/>
                <a:cs typeface="+mn-cs"/>
              </a:rPr>
              <a:t>Substance and/or sexual abuse history</a:t>
            </a:r>
          </a:p>
          <a:p>
            <a:pPr indent="-228600">
              <a:spcBef>
                <a:spcPts val="0"/>
              </a:spcBef>
              <a:spcAft>
                <a:spcPts val="300"/>
              </a:spcAft>
              <a:tabLst>
                <a:tab pos="685800" algn="l"/>
              </a:tabLst>
              <a:defRPr/>
            </a:pPr>
            <a:r>
              <a:rPr lang="en-IN" dirty="0">
                <a:latin typeface="Times New Roman"/>
                <a:ea typeface="Times New Roman"/>
                <a:cs typeface="+mn-cs"/>
              </a:rPr>
              <a:t>4.    Many patients who are being abused are so afraid of retribution that they make false statements.</a:t>
            </a:r>
            <a:endParaRPr lang="en-US" sz="1400" dirty="0">
              <a:latin typeface="Times New Roman"/>
              <a:ea typeface="Times New Roman"/>
              <a:cs typeface="+mn-cs"/>
            </a:endParaRPr>
          </a:p>
          <a:p>
            <a:pPr>
              <a:defRPr/>
            </a:pPr>
            <a:endParaRPr lang="en-US" b="1" dirty="0">
              <a:cs typeface="+mn-cs"/>
            </a:endParaRPr>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9C2501-E04D-904D-93C3-7B1057957E5B}" type="slidenum">
              <a:rPr lang="en-US" altLang="en-US" sz="1200"/>
              <a:pPr eaLnBrk="1" hangingPunct="1"/>
              <a:t>139</a:t>
            </a:fld>
            <a:endParaRPr lang="en-US" altLang="en-US" sz="1200" dirty="0"/>
          </a:p>
        </p:txBody>
      </p:sp>
    </p:spTree>
    <p:extLst>
      <p:ext uri="{BB962C8B-B14F-4D97-AF65-F5344CB8AC3E}">
        <p14:creationId xmlns:p14="http://schemas.microsoft.com/office/powerpoint/2010/main" val="46961406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p:txBody>
      </p:sp>
      <p:sp>
        <p:nvSpPr>
          <p:cNvPr id="345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97906C-648D-C74E-800D-86B9320A0084}" type="slidenum">
              <a:rPr lang="en-US" altLang="en-US" sz="1200"/>
              <a:pPr eaLnBrk="1" hangingPunct="1"/>
              <a:t>140</a:t>
            </a:fld>
            <a:endParaRPr lang="en-US" altLang="en-US" sz="1200" dirty="0"/>
          </a:p>
        </p:txBody>
      </p:sp>
    </p:spTree>
    <p:extLst>
      <p:ext uri="{BB962C8B-B14F-4D97-AF65-F5344CB8AC3E}">
        <p14:creationId xmlns:p14="http://schemas.microsoft.com/office/powerpoint/2010/main" val="80120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endParaRPr lang="en-US" dirty="0">
              <a:cs typeface="+mn-cs"/>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F6D706-BF85-C24F-8132-94D84CFAD767}" type="slidenum">
              <a:rPr lang="en-US" altLang="en-US" sz="1200"/>
              <a:pPr eaLnBrk="1" hangingPunct="1"/>
              <a:t>15</a:t>
            </a:fld>
            <a:endParaRPr lang="en-US" altLang="en-US" sz="1200" dirty="0"/>
          </a:p>
        </p:txBody>
      </p:sp>
    </p:spTree>
    <p:extLst>
      <p:ext uri="{BB962C8B-B14F-4D97-AF65-F5344CB8AC3E}">
        <p14:creationId xmlns:p14="http://schemas.microsoft.com/office/powerpoint/2010/main" val="90670830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C.    Signs of physical abuse</a:t>
            </a:r>
          </a:p>
          <a:p>
            <a:pPr>
              <a:spcBef>
                <a:spcPts val="600"/>
              </a:spcBef>
              <a:spcAft>
                <a:spcPts val="600"/>
              </a:spcAft>
            </a:pPr>
            <a:r>
              <a:rPr lang="en-IN" altLang="en-US" dirty="0">
                <a:latin typeface="Times New Roman" charset="0"/>
                <a:ea typeface="MS PGothic" charset="-128"/>
              </a:rPr>
              <a:t>        1.    Inflicted bruises are usually found on the:</a:t>
            </a:r>
          </a:p>
          <a:p>
            <a:pPr>
              <a:spcBef>
                <a:spcPts val="600"/>
              </a:spcBef>
              <a:spcAft>
                <a:spcPts val="600"/>
              </a:spcAft>
            </a:pPr>
            <a:r>
              <a:rPr lang="en-IN" altLang="en-US" dirty="0">
                <a:latin typeface="Times New Roman" charset="0"/>
                <a:ea typeface="MS PGothic" charset="-128"/>
              </a:rPr>
              <a:t>               a.    Buttocks and lower back, genitals, and inner thighs</a:t>
            </a:r>
          </a:p>
          <a:p>
            <a:pPr>
              <a:spcBef>
                <a:spcPts val="600"/>
              </a:spcBef>
              <a:spcAft>
                <a:spcPts val="600"/>
              </a:spcAft>
            </a:pPr>
            <a:r>
              <a:rPr lang="en-IN" altLang="en-US" dirty="0">
                <a:latin typeface="Times New Roman" charset="0"/>
                <a:ea typeface="MS PGothic" charset="-128"/>
              </a:rPr>
              <a:t>               b.    Cheeks or earlobes</a:t>
            </a:r>
          </a:p>
          <a:p>
            <a:pPr>
              <a:spcBef>
                <a:spcPts val="600"/>
              </a:spcBef>
              <a:spcAft>
                <a:spcPts val="600"/>
              </a:spcAft>
            </a:pPr>
            <a:r>
              <a:rPr lang="en-IN" altLang="en-US" dirty="0">
                <a:latin typeface="Times New Roman" charset="0"/>
                <a:ea typeface="MS PGothic" charset="-128"/>
              </a:rPr>
              <a:t>               c.    Neck</a:t>
            </a:r>
          </a:p>
          <a:p>
            <a:pPr>
              <a:spcBef>
                <a:spcPts val="600"/>
              </a:spcBef>
              <a:spcAft>
                <a:spcPts val="600"/>
              </a:spcAft>
            </a:pPr>
            <a:r>
              <a:rPr lang="en-IN" altLang="en-US" dirty="0">
                <a:latin typeface="Times New Roman" charset="0"/>
                <a:ea typeface="MS PGothic" charset="-128"/>
              </a:rPr>
              <a:t>               d.    Upper lip</a:t>
            </a:r>
          </a:p>
          <a:p>
            <a:pPr>
              <a:spcBef>
                <a:spcPts val="600"/>
              </a:spcBef>
              <a:spcAft>
                <a:spcPts val="600"/>
              </a:spcAft>
            </a:pPr>
            <a:r>
              <a:rPr lang="en-IN" altLang="en-US" dirty="0">
                <a:latin typeface="Times New Roman" charset="0"/>
                <a:ea typeface="MS PGothic" charset="-128"/>
              </a:rPr>
              <a:t>               e.    Inside the mouth</a:t>
            </a:r>
          </a:p>
          <a:p>
            <a:pPr>
              <a:spcBef>
                <a:spcPts val="600"/>
              </a:spcBef>
              <a:spcAft>
                <a:spcPts val="600"/>
              </a:spcAft>
            </a:pPr>
            <a:r>
              <a:rPr lang="en-IN" altLang="en-US" dirty="0">
                <a:latin typeface="Times New Roman" charset="0"/>
                <a:ea typeface="MS PGothic" charset="-128"/>
              </a:rPr>
              <a:t>        2.    Pressure bruises caused by the human hand may be identified by oval grab marks, pinch marks, or handprints.</a:t>
            </a:r>
          </a:p>
          <a:p>
            <a:pPr>
              <a:spcBef>
                <a:spcPts val="600"/>
              </a:spcBef>
              <a:spcAft>
                <a:spcPts val="600"/>
              </a:spcAft>
            </a:pPr>
            <a:r>
              <a:rPr lang="en-IN" altLang="en-US" dirty="0">
                <a:latin typeface="Times New Roman" charset="0"/>
                <a:ea typeface="MS PGothic" charset="-128"/>
              </a:rPr>
              <a:t>        3.    Human bites are typically inflicted on the upper extremities and can cause lacerations and infection.</a:t>
            </a:r>
          </a:p>
          <a:p>
            <a:pPr>
              <a:spcBef>
                <a:spcPts val="600"/>
              </a:spcBef>
              <a:spcAft>
                <a:spcPts val="600"/>
              </a:spcAft>
            </a:pPr>
            <a:r>
              <a:rPr lang="en-IN" altLang="en-US" dirty="0">
                <a:latin typeface="Times New Roman" charset="0"/>
                <a:ea typeface="MS PGothic" charset="-128"/>
              </a:rPr>
              <a:t>	</a:t>
            </a:r>
          </a:p>
        </p:txBody>
      </p:sp>
      <p:sp>
        <p:nvSpPr>
          <p:cNvPr id="346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C61D3F-E7BA-D844-91D5-48657757173E}" type="slidenum">
              <a:rPr lang="en-US" altLang="en-US" sz="1200"/>
              <a:pPr eaLnBrk="1" hangingPunct="1"/>
              <a:t>141</a:t>
            </a:fld>
            <a:endParaRPr lang="en-US" altLang="en-US" sz="1200" dirty="0"/>
          </a:p>
        </p:txBody>
      </p:sp>
    </p:spTree>
    <p:extLst>
      <p:ext uri="{BB962C8B-B14F-4D97-AF65-F5344CB8AC3E}">
        <p14:creationId xmlns:p14="http://schemas.microsoft.com/office/powerpoint/2010/main" val="11221866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endParaRPr lang="en-US" sz="1200" kern="1200" dirty="0">
              <a:solidFill>
                <a:schemeClr val="tx1"/>
              </a:solidFill>
              <a:effectLst/>
              <a:latin typeface="Times New Roman" pitchFamily="18" charset="0"/>
              <a:ea typeface="MS PGothic" pitchFamily="34" charset="-128"/>
              <a:cs typeface="MS PGothic" charset="0"/>
            </a:endParaRPr>
          </a:p>
          <a:p>
            <a:r>
              <a:rPr lang="en-US" sz="1200" kern="1200" dirty="0">
                <a:solidFill>
                  <a:schemeClr val="tx1"/>
                </a:solidFill>
                <a:effectLst/>
                <a:latin typeface="Times New Roman" pitchFamily="18" charset="0"/>
                <a:ea typeface="MS PGothic" pitchFamily="34" charset="-128"/>
                <a:cs typeface="MS PGothic" charset="0"/>
              </a:rPr>
              <a:t>4.   Inspect the patient’s ears for indications of twisting, pulling or pinching, and evidence of frequent blows to the outer ears.</a:t>
            </a:r>
          </a:p>
          <a:p>
            <a:r>
              <a:rPr lang="en-US" sz="1200" kern="1200" dirty="0">
                <a:solidFill>
                  <a:schemeClr val="tx1"/>
                </a:solidFill>
                <a:effectLst/>
                <a:latin typeface="Times New Roman" pitchFamily="18" charset="0"/>
                <a:ea typeface="MS PGothic" pitchFamily="34" charset="-128"/>
                <a:cs typeface="MS PGothic" charset="0"/>
              </a:rPr>
              <a:t>5.   Investigate multiple bruises in various states of healing.</a:t>
            </a:r>
          </a:p>
          <a:p>
            <a:r>
              <a:rPr lang="en-US" sz="1200" kern="1200" dirty="0">
                <a:solidFill>
                  <a:schemeClr val="tx1"/>
                </a:solidFill>
                <a:effectLst/>
                <a:latin typeface="Times New Roman" pitchFamily="18" charset="0"/>
                <a:ea typeface="MS PGothic" pitchFamily="34" charset="-128"/>
                <a:cs typeface="MS PGothic" charset="0"/>
              </a:rPr>
              <a:t>6.   Appearance of being undernourished</a:t>
            </a:r>
          </a:p>
          <a:p>
            <a:pPr indent="-228600">
              <a:spcBef>
                <a:spcPts val="0"/>
              </a:spcBef>
              <a:spcAft>
                <a:spcPts val="300"/>
              </a:spcAft>
              <a:tabLst>
                <a:tab pos="457200" algn="l"/>
              </a:tabLst>
              <a:defRPr/>
            </a:pPr>
            <a:r>
              <a:rPr lang="en-IN" sz="1400" dirty="0">
                <a:latin typeface="Times New Roman"/>
                <a:ea typeface="Times New Roman"/>
                <a:cs typeface="+mn-cs"/>
              </a:rPr>
              <a:t>7.   Typical abuse from burns is caused by contact with:</a:t>
            </a:r>
          </a:p>
          <a:p>
            <a:pPr marL="457200" indent="-228600">
              <a:spcBef>
                <a:spcPts val="0"/>
              </a:spcBef>
              <a:spcAft>
                <a:spcPts val="300"/>
              </a:spcAft>
              <a:tabLst>
                <a:tab pos="457200" algn="l"/>
              </a:tabLst>
              <a:defRPr/>
            </a:pPr>
            <a:r>
              <a:rPr lang="en-IN" sz="1400" dirty="0">
                <a:latin typeface="Times New Roman"/>
                <a:ea typeface="Times New Roman"/>
                <a:cs typeface="+mn-cs"/>
              </a:rPr>
              <a:t>	a.  Cigarettes</a:t>
            </a:r>
          </a:p>
          <a:p>
            <a:pPr marL="457200" indent="-228600">
              <a:spcBef>
                <a:spcPts val="0"/>
              </a:spcBef>
              <a:spcAft>
                <a:spcPts val="300"/>
              </a:spcAft>
              <a:tabLst>
                <a:tab pos="457200" algn="l"/>
              </a:tabLst>
              <a:defRPr/>
            </a:pPr>
            <a:r>
              <a:rPr lang="en-IN" sz="1400" dirty="0">
                <a:latin typeface="Times New Roman"/>
                <a:ea typeface="Times New Roman"/>
                <a:cs typeface="+mn-cs"/>
              </a:rPr>
              <a:t>	b.  Matches</a:t>
            </a:r>
          </a:p>
          <a:p>
            <a:pPr marL="457200" indent="-228600">
              <a:spcBef>
                <a:spcPts val="0"/>
              </a:spcBef>
              <a:spcAft>
                <a:spcPts val="300"/>
              </a:spcAft>
              <a:tabLst>
                <a:tab pos="457200" algn="l"/>
              </a:tabLst>
              <a:defRPr/>
            </a:pPr>
            <a:r>
              <a:rPr lang="en-IN" sz="1400" dirty="0">
                <a:latin typeface="Times New Roman"/>
                <a:ea typeface="Times New Roman"/>
                <a:cs typeface="+mn-cs"/>
              </a:rPr>
              <a:t>	c.  Heated metal</a:t>
            </a:r>
          </a:p>
          <a:p>
            <a:pPr marL="457200" indent="-228600">
              <a:spcBef>
                <a:spcPts val="0"/>
              </a:spcBef>
              <a:spcAft>
                <a:spcPts val="300"/>
              </a:spcAft>
              <a:tabLst>
                <a:tab pos="457200" algn="l"/>
              </a:tabLst>
              <a:defRPr/>
            </a:pPr>
            <a:r>
              <a:rPr lang="en-IN" sz="1400" dirty="0">
                <a:latin typeface="Times New Roman"/>
                <a:ea typeface="Times New Roman"/>
                <a:cs typeface="+mn-cs"/>
              </a:rPr>
              <a:t>	d.  Forced immersion in hot liquids</a:t>
            </a:r>
          </a:p>
          <a:p>
            <a:pPr marL="457200" indent="-228600">
              <a:spcBef>
                <a:spcPts val="0"/>
              </a:spcBef>
              <a:spcAft>
                <a:spcPts val="300"/>
              </a:spcAft>
              <a:tabLst>
                <a:tab pos="457200" algn="l"/>
              </a:tabLst>
              <a:defRPr/>
            </a:pPr>
            <a:r>
              <a:rPr lang="en-IN" sz="1400" dirty="0">
                <a:latin typeface="Times New Roman"/>
                <a:ea typeface="Times New Roman"/>
                <a:cs typeface="+mn-cs"/>
              </a:rPr>
              <a:t>	e.  Chemicals</a:t>
            </a:r>
          </a:p>
          <a:p>
            <a:pPr marL="457200" indent="-228600">
              <a:spcBef>
                <a:spcPts val="0"/>
              </a:spcBef>
              <a:spcAft>
                <a:spcPts val="300"/>
              </a:spcAft>
              <a:tabLst>
                <a:tab pos="457200" algn="l"/>
              </a:tabLst>
              <a:defRPr/>
            </a:pPr>
            <a:r>
              <a:rPr lang="en-IN" sz="1400" dirty="0">
                <a:latin typeface="Times New Roman"/>
                <a:ea typeface="Times New Roman"/>
                <a:cs typeface="+mn-cs"/>
              </a:rPr>
              <a:t>	f.   Electrical power sources</a:t>
            </a:r>
          </a:p>
        </p:txBody>
      </p:sp>
      <p:sp>
        <p:nvSpPr>
          <p:cNvPr id="347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385000-27A4-284F-B7FC-7E379178604D}" type="slidenum">
              <a:rPr lang="en-US" altLang="en-US" sz="1200"/>
              <a:pPr eaLnBrk="1" hangingPunct="1"/>
              <a:t>142</a:t>
            </a:fld>
            <a:endParaRPr lang="en-US" altLang="en-US" sz="1200" dirty="0"/>
          </a:p>
        </p:txBody>
      </p:sp>
    </p:spTree>
    <p:extLst>
      <p:ext uri="{BB962C8B-B14F-4D97-AF65-F5344CB8AC3E}">
        <p14:creationId xmlns:p14="http://schemas.microsoft.com/office/powerpoint/2010/main" val="13899579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dirty="0">
                <a:latin typeface="Times New Roman" charset="0"/>
                <a:ea typeface="MS PGothic" charset="-128"/>
              </a:rPr>
              <a:t>8.    Check for signs of neglect, such as evidence of:</a:t>
            </a:r>
          </a:p>
          <a:p>
            <a:pPr>
              <a:spcBef>
                <a:spcPct val="0"/>
              </a:spcBef>
              <a:spcAft>
                <a:spcPts val="300"/>
              </a:spcAft>
            </a:pPr>
            <a:r>
              <a:rPr lang="en-IN" altLang="en-US" dirty="0">
                <a:latin typeface="Times New Roman" charset="0"/>
                <a:ea typeface="MS PGothic" charset="-128"/>
              </a:rPr>
              <a:t>       a.    Lack of hygiene</a:t>
            </a:r>
          </a:p>
          <a:p>
            <a:pPr>
              <a:spcBef>
                <a:spcPct val="0"/>
              </a:spcBef>
              <a:spcAft>
                <a:spcPts val="300"/>
              </a:spcAft>
            </a:pPr>
            <a:r>
              <a:rPr lang="en-IN" altLang="en-US" dirty="0">
                <a:latin typeface="Times New Roman" charset="0"/>
                <a:ea typeface="MS PGothic" charset="-128"/>
              </a:rPr>
              <a:t>       b.    Poor dental hygiene</a:t>
            </a:r>
          </a:p>
          <a:p>
            <a:pPr>
              <a:spcBef>
                <a:spcPct val="0"/>
              </a:spcBef>
              <a:spcAft>
                <a:spcPts val="300"/>
              </a:spcAft>
            </a:pPr>
            <a:r>
              <a:rPr lang="en-IN" altLang="en-US" dirty="0">
                <a:latin typeface="Times New Roman" charset="0"/>
                <a:ea typeface="MS PGothic" charset="-128"/>
              </a:rPr>
              <a:t>       c.    Poor temperature regulation</a:t>
            </a:r>
          </a:p>
          <a:p>
            <a:pPr>
              <a:spcBef>
                <a:spcPct val="0"/>
              </a:spcBef>
              <a:spcAft>
                <a:spcPts val="300"/>
              </a:spcAft>
            </a:pPr>
            <a:r>
              <a:rPr lang="en-IN" altLang="en-US" dirty="0">
                <a:latin typeface="Times New Roman" charset="0"/>
                <a:ea typeface="MS PGothic" charset="-128"/>
              </a:rPr>
              <a:t>       d.    Lack of reasonable amenities in the home</a:t>
            </a:r>
          </a:p>
          <a:p>
            <a:pPr>
              <a:spcBef>
                <a:spcPct val="0"/>
              </a:spcBef>
              <a:spcAft>
                <a:spcPts val="300"/>
              </a:spcAft>
            </a:pPr>
            <a:endParaRPr lang="en-US" altLang="en-US" sz="1100" dirty="0">
              <a:latin typeface="Times New Roman" charset="0"/>
              <a:ea typeface="MS PGothic" charset="-128"/>
            </a:endParaRPr>
          </a:p>
          <a:p>
            <a:endParaRPr lang="en-US" altLang="en-US" dirty="0">
              <a:latin typeface="Times New Roman" charset="0"/>
              <a:ea typeface="MS PGothic" charset="-128"/>
            </a:endParaRPr>
          </a:p>
        </p:txBody>
      </p:sp>
      <p:sp>
        <p:nvSpPr>
          <p:cNvPr id="348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B01F58-0E4A-EE4F-8CA7-761FDEB36398}" type="slidenum">
              <a:rPr lang="en-US" altLang="en-US" sz="1200"/>
              <a:pPr eaLnBrk="1" hangingPunct="1"/>
              <a:t>143</a:t>
            </a:fld>
            <a:endParaRPr lang="en-US" altLang="en-US" sz="1200" dirty="0"/>
          </a:p>
        </p:txBody>
      </p:sp>
    </p:spTree>
    <p:extLst>
      <p:ext uri="{BB962C8B-B14F-4D97-AF65-F5344CB8AC3E}">
        <p14:creationId xmlns:p14="http://schemas.microsoft.com/office/powerpoint/2010/main" val="6958006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9.    Regard injuries to the genitals or rectum with no reported trauma as evidence of sexual abuse in any patient.</a:t>
            </a:r>
          </a:p>
        </p:txBody>
      </p:sp>
      <p:sp>
        <p:nvSpPr>
          <p:cNvPr id="349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94CC2A7-31E0-7C45-9065-09A72C07A411}" type="slidenum">
              <a:rPr lang="en-US" altLang="en-US" sz="1200"/>
              <a:pPr eaLnBrk="1" hangingPunct="1"/>
              <a:t>144</a:t>
            </a:fld>
            <a:endParaRPr lang="en-US" altLang="en-US" sz="1200" dirty="0"/>
          </a:p>
        </p:txBody>
      </p:sp>
    </p:spTree>
    <p:extLst>
      <p:ext uri="{BB962C8B-B14F-4D97-AF65-F5344CB8AC3E}">
        <p14:creationId xmlns:p14="http://schemas.microsoft.com/office/powerpoint/2010/main" val="1272848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V. Changes in the Body</a:t>
            </a:r>
          </a:p>
          <a:p>
            <a:pPr>
              <a:spcBef>
                <a:spcPts val="1800"/>
              </a:spcBef>
              <a:spcAft>
                <a:spcPts val="600"/>
              </a:spcAft>
              <a:defRPr/>
            </a:pPr>
            <a:r>
              <a:rPr lang="en-IN" sz="1800" dirty="0">
                <a:latin typeface="Times New Roman"/>
                <a:ea typeface="Times New Roman"/>
                <a:cs typeface="+mn-cs"/>
              </a:rPr>
              <a:t>A.    Human growth and development peaks in the late 20s and early 30s, at which point the aging process begins.</a:t>
            </a:r>
          </a:p>
          <a:p>
            <a:pPr>
              <a:spcBef>
                <a:spcPts val="1800"/>
              </a:spcBef>
              <a:spcAft>
                <a:spcPts val="600"/>
              </a:spcAft>
              <a:defRPr/>
            </a:pPr>
            <a:r>
              <a:rPr lang="en-IN" sz="1800" dirty="0">
                <a:latin typeface="Times New Roman"/>
                <a:ea typeface="Times New Roman"/>
                <a:cs typeface="+mn-cs"/>
              </a:rPr>
              <a:t>B.    The aging process is inevitably accompanied by changes in physiologic function, such as a decline in the function of the liver and kidneys.</a:t>
            </a:r>
          </a:p>
          <a:p>
            <a:pPr>
              <a:spcBef>
                <a:spcPts val="1800"/>
              </a:spcBef>
              <a:spcAft>
                <a:spcPts val="600"/>
              </a:spcAft>
              <a:defRPr/>
            </a:pPr>
            <a:r>
              <a:rPr lang="en-IN" sz="1800" dirty="0">
                <a:latin typeface="Times New Roman"/>
                <a:ea typeface="Times New Roman"/>
                <a:cs typeface="+mn-cs"/>
              </a:rPr>
              <a:t>        1.    All tissues in the body undergo aging.</a:t>
            </a:r>
          </a:p>
          <a:p>
            <a:pPr>
              <a:spcBef>
                <a:spcPts val="1800"/>
              </a:spcBef>
              <a:spcAft>
                <a:spcPts val="600"/>
              </a:spcAft>
              <a:defRPr/>
            </a:pPr>
            <a:r>
              <a:rPr lang="en-IN" sz="1800" dirty="0">
                <a:latin typeface="Times New Roman"/>
                <a:ea typeface="Times New Roman"/>
                <a:cs typeface="+mn-cs"/>
              </a:rPr>
              <a:t>        2.    The decrease in the functional capacity of various organ systems is normal but can affect the way in which a patient responds to illness.</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C554E2-4E27-8A47-AB95-144272045F90}" type="slidenum">
              <a:rPr lang="en-US" altLang="en-US" sz="1200"/>
              <a:pPr eaLnBrk="1" hangingPunct="1"/>
              <a:t>16</a:t>
            </a:fld>
            <a:endParaRPr lang="en-US" altLang="en-US" sz="1200" dirty="0"/>
          </a:p>
        </p:txBody>
      </p:sp>
    </p:spTree>
    <p:extLst>
      <p:ext uri="{BB962C8B-B14F-4D97-AF65-F5344CB8AC3E}">
        <p14:creationId xmlns:p14="http://schemas.microsoft.com/office/powerpoint/2010/main" val="50259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IN" altLang="en-US" sz="1800" dirty="0">
                <a:latin typeface="Times New Roman" charset="0"/>
                <a:ea typeface="MS PGothic" charset="-128"/>
              </a:rPr>
              <a:t>VI. Changes in the Respiratory System</a:t>
            </a:r>
          </a:p>
          <a:p>
            <a:pPr>
              <a:spcBef>
                <a:spcPts val="1800"/>
              </a:spcBef>
              <a:spcAft>
                <a:spcPts val="600"/>
              </a:spcAft>
            </a:pPr>
            <a:r>
              <a:rPr lang="en-IN" altLang="en-US" sz="1800" dirty="0">
                <a:latin typeface="Times New Roman" charset="0"/>
                <a:ea typeface="MS PGothic" charset="-128"/>
              </a:rPr>
              <a:t>A.    Anatomy and physiology</a:t>
            </a:r>
          </a:p>
          <a:p>
            <a:pPr>
              <a:spcBef>
                <a:spcPts val="1800"/>
              </a:spcBef>
              <a:spcAft>
                <a:spcPts val="600"/>
              </a:spcAft>
            </a:pPr>
            <a:r>
              <a:rPr lang="en-IN" altLang="en-US" sz="1800" dirty="0">
                <a:latin typeface="Times New Roman" charset="0"/>
                <a:ea typeface="MS PGothic" charset="-128"/>
              </a:rPr>
              <a:t>       1.    Age-related changes can predispose an older adult to respiratory illness.</a:t>
            </a:r>
          </a:p>
          <a:p>
            <a:r>
              <a:rPr lang="en-IN" sz="18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Weakening of the airway musculature can cause decreased breathing capacity.</a:t>
            </a:r>
          </a:p>
          <a:p>
            <a:r>
              <a:rPr lang="en-US" sz="1200" kern="1200" dirty="0">
                <a:solidFill>
                  <a:schemeClr val="tx1"/>
                </a:solidFill>
                <a:effectLst/>
                <a:latin typeface="Times New Roman" pitchFamily="18" charset="0"/>
                <a:ea typeface="MS PGothic" pitchFamily="34" charset="-128"/>
                <a:cs typeface="MS PGothic" charset="0"/>
              </a:rPr>
              <a:t>              b.    Alveoli can become enlarged and elasticity decreases, making it harder to expel used air.</a:t>
            </a:r>
          </a:p>
          <a:p>
            <a:r>
              <a:rPr lang="en-US" sz="1200" kern="1200" dirty="0">
                <a:solidFill>
                  <a:schemeClr val="tx1"/>
                </a:solidFill>
                <a:effectLst/>
                <a:latin typeface="Times New Roman" pitchFamily="18" charset="0"/>
                <a:ea typeface="MS PGothic" pitchFamily="34" charset="-128"/>
                <a:cs typeface="MS PGothic" charset="0"/>
              </a:rPr>
              <a:t>              c.    Chemoreceptors slow with age, causing the body to respond more slowly to hypoxia.</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Loss of mechanisms that protect the upper airway include decreased cough and gag reflexes.</a:t>
            </a:r>
          </a:p>
          <a:p>
            <a:pPr>
              <a:spcBef>
                <a:spcPts val="1800"/>
              </a:spcBef>
              <a:spcAft>
                <a:spcPts val="600"/>
              </a:spcAft>
            </a:pPr>
            <a:endParaRPr lang="en-IN" altLang="en-US" sz="1800"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E0B91A-8188-344F-947C-7925F22ED7F2}" type="slidenum">
              <a:rPr lang="en-US" altLang="en-US" sz="1200"/>
              <a:pPr eaLnBrk="1" hangingPunct="1"/>
              <a:t>17</a:t>
            </a:fld>
            <a:endParaRPr lang="en-US" altLang="en-US" sz="1200" dirty="0"/>
          </a:p>
        </p:txBody>
      </p:sp>
    </p:spTree>
    <p:extLst>
      <p:ext uri="{BB962C8B-B14F-4D97-AF65-F5344CB8AC3E}">
        <p14:creationId xmlns:p14="http://schemas.microsoft.com/office/powerpoint/2010/main" val="205913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B. Pathophysiology</a:t>
            </a:r>
          </a:p>
          <a:p>
            <a:pPr marL="228600" indent="-228600">
              <a:spcBef>
                <a:spcPts val="600"/>
              </a:spcBef>
              <a:spcAft>
                <a:spcPts val="600"/>
              </a:spcAft>
              <a:tabLst>
                <a:tab pos="228600" algn="l"/>
              </a:tabLst>
              <a:defRPr/>
            </a:pPr>
            <a:r>
              <a:rPr lang="en-IN" sz="1400" dirty="0">
                <a:latin typeface="Times New Roman"/>
                <a:ea typeface="Times New Roman"/>
                <a:cs typeface="+mn-cs"/>
              </a:rPr>
              <a:t>	1.    Pneumonia</a:t>
            </a:r>
          </a:p>
          <a:p>
            <a:pPr marL="228600" indent="-228600">
              <a:spcBef>
                <a:spcPts val="600"/>
              </a:spcBef>
              <a:spcAft>
                <a:spcPts val="600"/>
              </a:spcAft>
              <a:tabLst>
                <a:tab pos="228600" algn="l"/>
              </a:tabLst>
              <a:defRPr/>
            </a:pPr>
            <a:r>
              <a:rPr lang="en-IN" sz="1400" dirty="0">
                <a:latin typeface="Times New Roman"/>
                <a:ea typeface="Times New Roman"/>
                <a:cs typeface="+mn-cs"/>
              </a:rPr>
              <a:t>	       a.    Chronic lower respiratory disease, influenza, and pneumonia are in the top five causes of geriatric deaths.</a:t>
            </a:r>
          </a:p>
          <a:p>
            <a:pPr marL="228600" indent="-228600">
              <a:spcBef>
                <a:spcPts val="600"/>
              </a:spcBef>
              <a:spcAft>
                <a:spcPts val="600"/>
              </a:spcAft>
              <a:tabLst>
                <a:tab pos="228600" algn="l"/>
              </a:tabLst>
              <a:defRPr/>
            </a:pPr>
            <a:r>
              <a:rPr lang="en-IN" sz="1400" dirty="0">
                <a:latin typeface="Times New Roman"/>
                <a:ea typeface="Times New Roman"/>
                <a:cs typeface="+mn-cs"/>
              </a:rPr>
              <a:t>	       b.    Inflammation/infection of the lung from bacterial, viral, or fungal causes.</a:t>
            </a:r>
          </a:p>
          <a:p>
            <a:pPr marL="228600" indent="-228600">
              <a:spcBef>
                <a:spcPts val="600"/>
              </a:spcBef>
              <a:spcAft>
                <a:spcPts val="600"/>
              </a:spcAft>
              <a:tabLst>
                <a:tab pos="228600" algn="l"/>
              </a:tabLst>
              <a:defRPr/>
            </a:pPr>
            <a:r>
              <a:rPr lang="en-IN" sz="1400" dirty="0">
                <a:latin typeface="Times New Roman"/>
                <a:ea typeface="Times New Roman"/>
                <a:cs typeface="+mn-cs"/>
              </a:rPr>
              <a:t>	       c.    Leading cause of death from infection in Americans older than 65 years.</a:t>
            </a:r>
          </a:p>
          <a:p>
            <a:pPr marL="228600" indent="-228600">
              <a:spcBef>
                <a:spcPts val="600"/>
              </a:spcBef>
              <a:spcAft>
                <a:spcPts val="600"/>
              </a:spcAft>
              <a:tabLst>
                <a:tab pos="228600" algn="l"/>
              </a:tabLst>
              <a:defRPr/>
            </a:pPr>
            <a:r>
              <a:rPr lang="en-IN" sz="1400" dirty="0">
                <a:latin typeface="Times New Roman"/>
                <a:ea typeface="Times New Roman"/>
                <a:cs typeface="+mn-cs"/>
              </a:rPr>
              <a:t>	       d.    Aging causes some immune suppression and increases the risk of contracting infections like pneumonia. </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922694-C8B5-E146-B9F6-E68F712B6281}"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15735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solidFill>
                  <a:srgbClr val="000000"/>
                </a:solidFill>
                <a:latin typeface="Times New Roman"/>
                <a:ea typeface="Times New Roman"/>
                <a:cs typeface="+mn-cs"/>
              </a:rPr>
              <a:t>d.    Increased mucus production, pulmonary secretions, and the inflammatory effects of infection all interfere with the ability of the alveoli to oxygenate the blood. </a:t>
            </a:r>
          </a:p>
          <a:p>
            <a:pPr indent="-228600">
              <a:spcBef>
                <a:spcPts val="0"/>
              </a:spcBef>
              <a:spcAft>
                <a:spcPts val="300"/>
              </a:spcAft>
              <a:tabLst>
                <a:tab pos="685800" algn="l"/>
              </a:tabLst>
              <a:defRPr/>
            </a:pPr>
            <a:r>
              <a:rPr lang="en-IN" dirty="0">
                <a:solidFill>
                  <a:srgbClr val="000000"/>
                </a:solidFill>
                <a:latin typeface="Times New Roman"/>
                <a:ea typeface="Times New Roman"/>
                <a:cs typeface="+mn-cs"/>
              </a:rPr>
              <a:t>e.    Management of pneumonia is the same for any patient; however, maintain a high index of suspicion for any geriatric patient with signs and symptoms of pneumonia.</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950E83-D140-ED41-B128-9F246AF984D9}"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98554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2. Pulmonary embolism</a:t>
            </a:r>
          </a:p>
          <a:p>
            <a:pPr marL="457200" indent="-228600">
              <a:spcBef>
                <a:spcPts val="0"/>
              </a:spcBef>
              <a:spcAft>
                <a:spcPts val="300"/>
              </a:spcAft>
              <a:tabLst>
                <a:tab pos="457200" algn="l"/>
              </a:tabLst>
              <a:defRPr/>
            </a:pPr>
            <a:r>
              <a:rPr lang="en-IN" sz="1400" dirty="0">
                <a:latin typeface="Times New Roman"/>
                <a:ea typeface="Times New Roman"/>
                <a:cs typeface="+mn-cs"/>
              </a:rPr>
              <a:t>	a.   Causes a sudden blockage of an artery by a venous clot</a:t>
            </a:r>
          </a:p>
          <a:p>
            <a:pPr marL="457200" indent="-228600">
              <a:spcBef>
                <a:spcPts val="0"/>
              </a:spcBef>
              <a:spcAft>
                <a:spcPts val="300"/>
              </a:spcAft>
              <a:tabLst>
                <a:tab pos="457200" algn="l"/>
              </a:tabLst>
              <a:defRPr/>
            </a:pPr>
            <a:r>
              <a:rPr lang="en-IN" sz="1400" dirty="0">
                <a:latin typeface="Times New Roman"/>
                <a:ea typeface="Times New Roman"/>
                <a:cs typeface="+mn-cs"/>
              </a:rPr>
              <a:t>	b.   A patient with a pulmonary embolism will present with shortness of breath and sometimes chest pain.</a:t>
            </a:r>
          </a:p>
          <a:p>
            <a:pPr marL="457200" indent="-228600">
              <a:spcBef>
                <a:spcPts val="0"/>
              </a:spcBef>
              <a:spcAft>
                <a:spcPts val="300"/>
              </a:spcAft>
              <a:tabLst>
                <a:tab pos="457200" algn="l"/>
              </a:tabLst>
              <a:defRPr/>
            </a:pPr>
            <a:r>
              <a:rPr lang="en-IN" sz="1400" dirty="0">
                <a:latin typeface="Times New Roman"/>
                <a:ea typeface="Times New Roman"/>
                <a:cs typeface="+mn-cs"/>
              </a:rPr>
              <a:t>		i.    Can be confused with a cardiac, lung, or musculoskeletal problem</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4C242D-5767-484D-8108-1E383C58E48E}"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23600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Geriatrics</a:t>
            </a:r>
          </a:p>
          <a:p>
            <a:r>
              <a:rPr lang="en-US" altLang="en-US" dirty="0">
                <a:latin typeface="Times New Roman" charset="0"/>
                <a:ea typeface="MS PGothic" charset="-128"/>
              </a:rPr>
              <a:t>• Impact of age-related changes on assessment and care</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790ED8-5F7B-3746-92F3-5F1B8D994023}" type="slidenum">
              <a:rPr lang="en-US" altLang="en-US" sz="1200"/>
              <a:pPr eaLnBrk="1" hangingPunct="1"/>
              <a:t>3</a:t>
            </a:fld>
            <a:endParaRPr lang="en-US" altLang="en-US" sz="1200" dirty="0"/>
          </a:p>
        </p:txBody>
      </p:sp>
    </p:spTree>
    <p:extLst>
      <p:ext uri="{BB962C8B-B14F-4D97-AF65-F5344CB8AC3E}">
        <p14:creationId xmlns:p14="http://schemas.microsoft.com/office/powerpoint/2010/main" val="190381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3"/>
              <a:tabLst>
                <a:tab pos="685800" algn="l"/>
              </a:tabLst>
              <a:defRPr/>
            </a:pPr>
            <a:r>
              <a:rPr lang="en-US" dirty="0">
                <a:latin typeface="Times New Roman"/>
                <a:ea typeface="Times New Roman"/>
                <a:cs typeface="+mn-cs"/>
              </a:rPr>
              <a:t>Risk factors include: </a:t>
            </a:r>
          </a:p>
          <a:p>
            <a:pPr marL="0" indent="0">
              <a:spcBef>
                <a:spcPts val="0"/>
              </a:spcBef>
              <a:spcAft>
                <a:spcPts val="300"/>
              </a:spcAft>
              <a:buNone/>
              <a:tabLst>
                <a:tab pos="685800" algn="l"/>
              </a:tabLst>
              <a:defRPr/>
            </a:pPr>
            <a:r>
              <a:rPr lang="en-US" dirty="0">
                <a:latin typeface="Times New Roman"/>
                <a:ea typeface="Times New Roman"/>
                <a:cs typeface="+mn-cs"/>
              </a:rPr>
              <a:t>      </a:t>
            </a:r>
            <a:r>
              <a:rPr lang="en-US" dirty="0" err="1">
                <a:latin typeface="Times New Roman"/>
                <a:ea typeface="Times New Roman"/>
                <a:cs typeface="+mn-cs"/>
              </a:rPr>
              <a:t>i.</a:t>
            </a:r>
            <a:r>
              <a:rPr lang="en-US" dirty="0">
                <a:latin typeface="Times New Roman"/>
                <a:ea typeface="Times New Roman"/>
                <a:cs typeface="+mn-cs"/>
              </a:rPr>
              <a:t>      Living in a nursing home or recent hospitalization for medical illness or surgery </a:t>
            </a:r>
          </a:p>
          <a:p>
            <a:pPr marL="0" indent="0">
              <a:spcBef>
                <a:spcPts val="0"/>
              </a:spcBef>
              <a:spcAft>
                <a:spcPts val="300"/>
              </a:spcAft>
              <a:buNone/>
              <a:tabLst>
                <a:tab pos="685800" algn="l"/>
              </a:tabLst>
              <a:defRPr/>
            </a:pPr>
            <a:r>
              <a:rPr lang="en-US" dirty="0">
                <a:latin typeface="Times New Roman"/>
                <a:ea typeface="Times New Roman"/>
                <a:cs typeface="+mn-cs"/>
              </a:rPr>
              <a:t>      </a:t>
            </a:r>
            <a:r>
              <a:rPr lang="en-US" dirty="0" err="1">
                <a:latin typeface="Times New Roman"/>
                <a:ea typeface="Times New Roman"/>
                <a:cs typeface="+mn-cs"/>
              </a:rPr>
              <a:t>ii.</a:t>
            </a:r>
            <a:r>
              <a:rPr lang="en-US" dirty="0">
                <a:latin typeface="Times New Roman"/>
                <a:ea typeface="Times New Roman"/>
                <a:cs typeface="+mn-cs"/>
              </a:rPr>
              <a:t>     Trauma</a:t>
            </a:r>
          </a:p>
          <a:p>
            <a:pPr marL="0" indent="0">
              <a:spcBef>
                <a:spcPts val="0"/>
              </a:spcBef>
              <a:spcAft>
                <a:spcPts val="300"/>
              </a:spcAft>
              <a:buNone/>
              <a:tabLst>
                <a:tab pos="685800" algn="l"/>
              </a:tabLst>
              <a:defRPr/>
            </a:pPr>
            <a:r>
              <a:rPr lang="en-US" dirty="0">
                <a:latin typeface="Times New Roman"/>
                <a:ea typeface="Times New Roman"/>
                <a:cs typeface="+mn-cs"/>
              </a:rPr>
              <a:t>      iii.    Cancer</a:t>
            </a:r>
          </a:p>
          <a:p>
            <a:pPr marL="0" indent="0">
              <a:spcBef>
                <a:spcPts val="0"/>
              </a:spcBef>
              <a:spcAft>
                <a:spcPts val="300"/>
              </a:spcAft>
              <a:buNone/>
              <a:tabLst>
                <a:tab pos="685800" algn="l"/>
              </a:tabLst>
              <a:defRPr/>
            </a:pPr>
            <a:r>
              <a:rPr lang="en-US" dirty="0">
                <a:latin typeface="Times New Roman"/>
                <a:ea typeface="Times New Roman"/>
                <a:cs typeface="+mn-cs"/>
              </a:rPr>
              <a:t>      iv.    History of blood clots or heart failure </a:t>
            </a:r>
          </a:p>
          <a:p>
            <a:pPr marL="0" indent="0">
              <a:spcBef>
                <a:spcPts val="0"/>
              </a:spcBef>
              <a:spcAft>
                <a:spcPts val="300"/>
              </a:spcAft>
              <a:buNone/>
              <a:tabLst>
                <a:tab pos="685800" algn="l"/>
              </a:tabLst>
              <a:defRPr/>
            </a:pPr>
            <a:r>
              <a:rPr lang="en-US" dirty="0">
                <a:latin typeface="Times New Roman"/>
                <a:ea typeface="Times New Roman"/>
                <a:cs typeface="+mn-cs"/>
              </a:rPr>
              <a:t>      v.     Presence of a pacemaker or central venous catheter</a:t>
            </a:r>
          </a:p>
          <a:p>
            <a:pPr marL="0" indent="0">
              <a:spcBef>
                <a:spcPts val="0"/>
              </a:spcBef>
              <a:spcAft>
                <a:spcPts val="300"/>
              </a:spcAft>
              <a:buNone/>
              <a:tabLst>
                <a:tab pos="685800" algn="l"/>
              </a:tabLst>
              <a:defRPr/>
            </a:pPr>
            <a:r>
              <a:rPr lang="en-US" dirty="0">
                <a:latin typeface="Times New Roman"/>
                <a:ea typeface="Times New Roman"/>
                <a:cs typeface="+mn-cs"/>
              </a:rPr>
              <a:t>      vi.    Paralyzed extremities</a:t>
            </a:r>
          </a:p>
          <a:p>
            <a:pPr marL="0" indent="0">
              <a:spcBef>
                <a:spcPts val="0"/>
              </a:spcBef>
              <a:spcAft>
                <a:spcPts val="300"/>
              </a:spcAft>
              <a:buNone/>
              <a:tabLst>
                <a:tab pos="685800" algn="l"/>
              </a:tabLst>
              <a:defRPr/>
            </a:pPr>
            <a:r>
              <a:rPr lang="en-US" dirty="0">
                <a:latin typeface="Times New Roman"/>
                <a:ea typeface="Times New Roman"/>
                <a:cs typeface="+mn-cs"/>
              </a:rPr>
              <a:t>      vii.   Obesity</a:t>
            </a:r>
          </a:p>
          <a:p>
            <a:pPr marL="0" indent="0">
              <a:spcBef>
                <a:spcPts val="0"/>
              </a:spcBef>
              <a:spcAft>
                <a:spcPts val="300"/>
              </a:spcAft>
              <a:buNone/>
              <a:tabLst>
                <a:tab pos="685800" algn="l"/>
              </a:tabLst>
              <a:defRPr/>
            </a:pPr>
            <a:r>
              <a:rPr lang="en-US" dirty="0">
                <a:latin typeface="Times New Roman"/>
                <a:ea typeface="Times New Roman"/>
                <a:cs typeface="+mn-cs"/>
              </a:rPr>
              <a:t>      viii.  Smoking</a:t>
            </a:r>
          </a:p>
          <a:p>
            <a:pPr marL="0" indent="0">
              <a:spcBef>
                <a:spcPts val="0"/>
              </a:spcBef>
              <a:spcAft>
                <a:spcPts val="300"/>
              </a:spcAft>
              <a:buNone/>
              <a:tabLst>
                <a:tab pos="685800" algn="l"/>
              </a:tabLst>
              <a:defRPr/>
            </a:pPr>
            <a:r>
              <a:rPr lang="en-US" dirty="0">
                <a:latin typeface="Times New Roman"/>
                <a:ea typeface="Times New Roman"/>
                <a:cs typeface="+mn-cs"/>
              </a:rPr>
              <a:t>      viii.  Recent long-distance travel</a:t>
            </a: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864FDE-5B6D-4041-A867-ADEB01197028}" type="slidenum">
              <a:rPr lang="en-US" altLang="en-US" sz="1200"/>
              <a:pPr eaLnBrk="1" hangingPunct="1"/>
              <a:t>21</a:t>
            </a:fld>
            <a:endParaRPr lang="en-US" altLang="en-US" sz="1200" dirty="0"/>
          </a:p>
        </p:txBody>
      </p:sp>
    </p:spTree>
    <p:extLst>
      <p:ext uri="{BB962C8B-B14F-4D97-AF65-F5344CB8AC3E}">
        <p14:creationId xmlns:p14="http://schemas.microsoft.com/office/powerpoint/2010/main" val="89204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d. Patients present with:</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i.    Tachycardia</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ii.   Sudden onset of dyspnea</a:t>
            </a:r>
            <a:r>
              <a:rPr lang="en-IN" baseline="0" dirty="0">
                <a:latin typeface="Times New Roman"/>
                <a:ea typeface="Times New Roman"/>
                <a:cs typeface="+mn-cs"/>
              </a:rPr>
              <a:t> </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iii.  Shoulder, back, or chest pain</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iv.  Cough</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v.   Syncope in patients in whom the clot is larger</a:t>
            </a:r>
            <a:r>
              <a:rPr lang="en-IN" baseline="0" dirty="0">
                <a:latin typeface="Times New Roman"/>
                <a:ea typeface="Times New Roman"/>
                <a:cs typeface="+mn-cs"/>
              </a:rPr>
              <a:t> </a:t>
            </a:r>
          </a:p>
          <a:p>
            <a:pPr indent="-228600">
              <a:spcBef>
                <a:spcPts val="0"/>
              </a:spcBef>
              <a:spcAft>
                <a:spcPts val="300"/>
              </a:spcAft>
              <a:tabLst>
                <a:tab pos="685800" algn="l"/>
              </a:tabLst>
              <a:defRPr/>
            </a:pPr>
            <a:r>
              <a:rPr lang="en-IN" baseline="0" dirty="0">
                <a:latin typeface="Times New Roman"/>
                <a:ea typeface="Times New Roman"/>
                <a:cs typeface="+mn-cs"/>
              </a:rPr>
              <a:t>    </a:t>
            </a:r>
            <a:r>
              <a:rPr lang="en-IN" dirty="0">
                <a:latin typeface="Times New Roman"/>
                <a:ea typeface="Times New Roman"/>
                <a:cs typeface="+mn-cs"/>
              </a:rPr>
              <a:t>vi.  Anxiety</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263076-5F9C-BA46-A691-83F1CA91D0FB}"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12403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r>
              <a:rPr lang="en-US" dirty="0">
                <a:latin typeface="Times New Roman"/>
                <a:ea typeface="Times New Roman"/>
                <a:cs typeface="+mn-cs"/>
              </a:rPr>
              <a:t>       vii.   Apprehension</a:t>
            </a:r>
          </a:p>
          <a:p>
            <a:pPr>
              <a:defRPr/>
            </a:pPr>
            <a:r>
              <a:rPr lang="en-US" dirty="0">
                <a:latin typeface="Times New Roman"/>
                <a:ea typeface="Times New Roman"/>
                <a:cs typeface="+mn-cs"/>
              </a:rPr>
              <a:t>       viii.  Low-grade fever</a:t>
            </a:r>
          </a:p>
          <a:p>
            <a:pPr>
              <a:defRPr/>
            </a:pPr>
            <a:r>
              <a:rPr lang="en-US" dirty="0">
                <a:latin typeface="Times New Roman"/>
                <a:ea typeface="Times New Roman"/>
                <a:cs typeface="+mn-cs"/>
              </a:rPr>
              <a:t>       ix.    Hemoptysis</a:t>
            </a:r>
          </a:p>
          <a:p>
            <a:pPr>
              <a:defRPr/>
            </a:pPr>
            <a:r>
              <a:rPr lang="en-US" dirty="0">
                <a:latin typeface="Times New Roman"/>
                <a:ea typeface="Times New Roman"/>
                <a:cs typeface="+mn-cs"/>
              </a:rPr>
              <a:t>       x.     Leg pain, redness, and unilateral pedal edema</a:t>
            </a:r>
          </a:p>
          <a:p>
            <a:pPr>
              <a:defRPr/>
            </a:pPr>
            <a:r>
              <a:rPr lang="en-US" dirty="0">
                <a:latin typeface="Times New Roman"/>
                <a:ea typeface="Times New Roman"/>
                <a:cs typeface="+mn-cs"/>
              </a:rPr>
              <a:t>       xi.    Fatigue</a:t>
            </a:r>
          </a:p>
          <a:p>
            <a:pPr>
              <a:defRPr/>
            </a:pPr>
            <a:r>
              <a:rPr lang="en-US" dirty="0">
                <a:latin typeface="Times New Roman"/>
                <a:ea typeface="Times New Roman"/>
                <a:cs typeface="+mn-cs"/>
              </a:rPr>
              <a:t>       xii.   Cardiac arrest (worst-case scenario)</a:t>
            </a:r>
          </a:p>
          <a:p>
            <a:pPr indent="-228600">
              <a:spcBef>
                <a:spcPts val="0"/>
              </a:spcBef>
              <a:spcAft>
                <a:spcPts val="300"/>
              </a:spcAft>
              <a:buAutoNum type="alphaLcPeriod" startAt="5"/>
              <a:tabLst>
                <a:tab pos="914400" algn="l"/>
              </a:tabLst>
              <a:defRPr/>
            </a:pPr>
            <a:r>
              <a:rPr lang="en-US" dirty="0">
                <a:latin typeface="Times New Roman"/>
                <a:ea typeface="Times New Roman"/>
                <a:cs typeface="+mn-cs"/>
              </a:rPr>
              <a:t>Treatment should focus on airway, ventilatory, and circulatory support.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Supplemental oxygen</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Ventilatory support may be needed</a:t>
            </a:r>
            <a:endParaRPr lang="en-US" dirty="0">
              <a:latin typeface="Times New Roman"/>
              <a:ea typeface="Times New Roman"/>
              <a:cs typeface="+mn-cs"/>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9DE9FB-7EC1-FD49-BD33-FA88BD87DD71}" type="slidenum">
              <a:rPr lang="en-US" altLang="en-US" sz="1200"/>
              <a:pPr eaLnBrk="1" hangingPunct="1"/>
              <a:t>23</a:t>
            </a:fld>
            <a:endParaRPr lang="en-US" altLang="en-US" sz="1200" dirty="0"/>
          </a:p>
        </p:txBody>
      </p:sp>
    </p:spTree>
    <p:extLst>
      <p:ext uri="{BB962C8B-B14F-4D97-AF65-F5344CB8AC3E}">
        <p14:creationId xmlns:p14="http://schemas.microsoft.com/office/powerpoint/2010/main" val="957546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2000" dirty="0">
                <a:latin typeface="Times New Roman"/>
                <a:ea typeface="Times New Roman"/>
                <a:cs typeface="+mn-cs"/>
              </a:rPr>
              <a:t>VII. Changes in the Cardiovascular System</a:t>
            </a:r>
          </a:p>
          <a:p>
            <a:pPr>
              <a:spcBef>
                <a:spcPts val="1800"/>
              </a:spcBef>
              <a:spcAft>
                <a:spcPts val="600"/>
              </a:spcAft>
              <a:defRPr/>
            </a:pPr>
            <a:r>
              <a:rPr lang="en-IN" sz="2000" dirty="0">
                <a:latin typeface="Times New Roman"/>
                <a:ea typeface="Times New Roman"/>
                <a:cs typeface="+mn-cs"/>
              </a:rPr>
              <a:t>A.    Anatomy and physiology</a:t>
            </a:r>
          </a:p>
          <a:p>
            <a:pPr>
              <a:spcBef>
                <a:spcPts val="1800"/>
              </a:spcBef>
              <a:spcAft>
                <a:spcPts val="600"/>
              </a:spcAft>
              <a:defRPr/>
            </a:pPr>
            <a:r>
              <a:rPr lang="en-IN" sz="2000" dirty="0">
                <a:latin typeface="Times New Roman"/>
                <a:ea typeface="Times New Roman"/>
                <a:cs typeface="+mn-cs"/>
              </a:rPr>
              <a:t>       1.    The heart hypertrophies with age, probably in response to the chronically increased afterload imposed by stiffened blood vessels.</a:t>
            </a:r>
          </a:p>
          <a:p>
            <a:pPr>
              <a:spcBef>
                <a:spcPts val="1800"/>
              </a:spcBef>
              <a:spcAft>
                <a:spcPts val="600"/>
              </a:spcAft>
              <a:defRPr/>
            </a:pPr>
            <a:r>
              <a:rPr lang="en-IN" sz="2000" dirty="0">
                <a:latin typeface="Times New Roman"/>
                <a:ea typeface="Times New Roman"/>
                <a:cs typeface="+mn-cs"/>
              </a:rPr>
              <a:t>              a.    Over time, cardiac output declines, mostly as a result of a decreasing stroke volume.</a:t>
            </a:r>
          </a:p>
          <a:p>
            <a:pPr>
              <a:spcBef>
                <a:spcPts val="1800"/>
              </a:spcBef>
              <a:spcAft>
                <a:spcPts val="600"/>
              </a:spcAft>
              <a:defRPr/>
            </a:pPr>
            <a:r>
              <a:rPr lang="en-IN" sz="2000" dirty="0">
                <a:latin typeface="Times New Roman"/>
                <a:ea typeface="Times New Roman"/>
                <a:cs typeface="+mn-cs"/>
              </a:rPr>
              <a:t>       2.    Arteriosclerosis contributes to systolic hypertension, which places an extra burden on the heart.</a:t>
            </a:r>
          </a:p>
          <a:p>
            <a:pPr>
              <a:spcBef>
                <a:spcPts val="1800"/>
              </a:spcBef>
              <a:spcAft>
                <a:spcPts val="600"/>
              </a:spcAft>
              <a:defRPr/>
            </a:pPr>
            <a:r>
              <a:rPr lang="en-IN" sz="2000" dirty="0">
                <a:latin typeface="Times New Roman"/>
                <a:ea typeface="Times New Roman"/>
                <a:cs typeface="+mn-cs"/>
              </a:rPr>
              <a:t>			</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25B39A-6B9F-7E48-BFDC-C68E548FF5AE}"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42280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B.    Pathophysiology</a:t>
            </a:r>
          </a:p>
          <a:p>
            <a:pPr>
              <a:spcBef>
                <a:spcPts val="600"/>
              </a:spcBef>
              <a:spcAft>
                <a:spcPts val="600"/>
              </a:spcAft>
            </a:pPr>
            <a:r>
              <a:rPr lang="en-IN" altLang="en-US" dirty="0">
                <a:latin typeface="Times New Roman" charset="0"/>
                <a:ea typeface="MS PGothic" charset="-128"/>
              </a:rPr>
              <a:t>       1.    The ability to speed up contractions, increase contraction strength, and constrict or narrow blood vessels is decreased because of stiffer vessels.</a:t>
            </a:r>
          </a:p>
          <a:p>
            <a:r>
              <a:rPr lang="en-IN" altLang="en-US" dirty="0">
                <a:latin typeface="Times New Roman" charset="0"/>
                <a:ea typeface="MS PGothic" charset="-128"/>
              </a:rPr>
              <a:t>              a.    </a:t>
            </a:r>
            <a:r>
              <a:rPr lang="en-US" sz="1200" kern="1200" dirty="0">
                <a:solidFill>
                  <a:schemeClr val="tx1"/>
                </a:solidFill>
                <a:effectLst/>
                <a:latin typeface="Times New Roman" pitchFamily="18" charset="0"/>
                <a:ea typeface="MS PGothic" pitchFamily="34" charset="-128"/>
                <a:cs typeface="MS PGothic" charset="0"/>
              </a:rPr>
              <a:t>Over time, cardiac output declines, mostly as a result of a decreasing stroke volume.</a:t>
            </a:r>
          </a:p>
          <a:p>
            <a:pPr>
              <a:spcBef>
                <a:spcPts val="600"/>
              </a:spcBef>
              <a:spcAft>
                <a:spcPts val="600"/>
              </a:spcAft>
            </a:pPr>
            <a:r>
              <a:rPr lang="en-IN" altLang="en-US" dirty="0">
                <a:latin typeface="Times New Roman" charset="0"/>
                <a:ea typeface="MS PGothic" charset="-128"/>
              </a:rPr>
              <a:t>       2. </a:t>
            </a:r>
            <a:r>
              <a:rPr lang="en-US" altLang="en-US" sz="1200" kern="1200" dirty="0">
                <a:solidFill>
                  <a:schemeClr val="tx1"/>
                </a:solidFill>
                <a:effectLst/>
                <a:latin typeface="Times New Roman" pitchFamily="18" charset="0"/>
                <a:ea typeface="MS PGothic" pitchFamily="34" charset="-128"/>
              </a:rPr>
              <a:t>  </a:t>
            </a:r>
            <a:r>
              <a:rPr lang="en-US" sz="1200" kern="1200" dirty="0">
                <a:solidFill>
                  <a:schemeClr val="tx1"/>
                </a:solidFill>
                <a:effectLst/>
                <a:latin typeface="Times New Roman" pitchFamily="18" charset="0"/>
                <a:ea typeface="MS PGothic" pitchFamily="34" charset="-128"/>
                <a:cs typeface="MS PGothic" charset="0"/>
              </a:rPr>
              <a:t>Arteriosclerosis contributes to systolic hypertension, which places an extra burden on the heart.</a:t>
            </a:r>
            <a:endParaRPr lang="en-IN"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87BCC08-E067-4648-9285-01D66C24ED31}" type="slidenum">
              <a:rPr lang="en-US" altLang="en-US" sz="1200"/>
              <a:pPr eaLnBrk="1" hangingPunct="1"/>
              <a:t>25</a:t>
            </a:fld>
            <a:endParaRPr lang="en-US" altLang="en-US" sz="1200" dirty="0"/>
          </a:p>
        </p:txBody>
      </p:sp>
    </p:spTree>
    <p:extLst>
      <p:ext uri="{BB962C8B-B14F-4D97-AF65-F5344CB8AC3E}">
        <p14:creationId xmlns:p14="http://schemas.microsoft.com/office/powerpoint/2010/main" val="38400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atherosclerosis, the buildup of fat and cholesterol in the arteries.</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BFC2E0-E78C-B848-80AD-DF025FE7E57F}" type="slidenum">
              <a:rPr lang="en-US" altLang="en-US" sz="1200"/>
              <a:pPr eaLnBrk="1" hangingPunct="1"/>
              <a:t>26</a:t>
            </a:fld>
            <a:endParaRPr lang="en-US" altLang="en-US" sz="1200" dirty="0"/>
          </a:p>
        </p:txBody>
      </p:sp>
    </p:spTree>
    <p:extLst>
      <p:ext uri="{BB962C8B-B14F-4D97-AF65-F5344CB8AC3E}">
        <p14:creationId xmlns:p14="http://schemas.microsoft.com/office/powerpoint/2010/main" val="82602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3.   Older people are also at an increased risk for the formation of an aneurysm.</a:t>
            </a:r>
          </a:p>
          <a:p>
            <a:r>
              <a:rPr lang="en-US" sz="1200" kern="1200" dirty="0">
                <a:solidFill>
                  <a:schemeClr val="tx1"/>
                </a:solidFill>
                <a:effectLst/>
                <a:latin typeface="Times New Roman" pitchFamily="18" charset="0"/>
                <a:ea typeface="MS PGothic" pitchFamily="34" charset="-128"/>
                <a:cs typeface="MS PGothic" charset="0"/>
              </a:rPr>
              <a:t>      a.   Severe blood loss can occur when an aneurysm ruptures.</a:t>
            </a:r>
          </a:p>
          <a:p>
            <a:r>
              <a:rPr lang="en-US" sz="1200" kern="1200" dirty="0">
                <a:solidFill>
                  <a:schemeClr val="tx1"/>
                </a:solidFill>
                <a:effectLst/>
                <a:latin typeface="Times New Roman" pitchFamily="18" charset="0"/>
                <a:ea typeface="MS PGothic" pitchFamily="34" charset="-128"/>
                <a:cs typeface="MS PGothic" charset="0"/>
              </a:rPr>
              <a:t>4.   The blood vessels become stiff, which results in a higher systolic blood pressure.</a:t>
            </a:r>
          </a:p>
          <a:p>
            <a:r>
              <a:rPr lang="en-US" sz="1200" kern="1200" dirty="0">
                <a:solidFill>
                  <a:schemeClr val="tx1"/>
                </a:solidFill>
                <a:effectLst/>
                <a:latin typeface="Times New Roman" pitchFamily="18" charset="0"/>
                <a:ea typeface="MS PGothic" pitchFamily="34" charset="-128"/>
                <a:cs typeface="MS PGothic" charset="0"/>
              </a:rPr>
              <a:t>5.   Stiffening and degeneration of the heart valves that may impede normal blood flow in and out of the heart.</a:t>
            </a:r>
          </a:p>
          <a:p>
            <a:r>
              <a:rPr lang="en-US" sz="1200" kern="1200" dirty="0">
                <a:solidFill>
                  <a:schemeClr val="tx1"/>
                </a:solidFill>
                <a:effectLst/>
                <a:latin typeface="Times New Roman" pitchFamily="18" charset="0"/>
                <a:ea typeface="MS PGothic" pitchFamily="34" charset="-128"/>
                <a:cs typeface="MS PGothic" charset="0"/>
              </a:rPr>
              <a:t>6.   The electrical conduction system of the heart undergoes changes leading to abnormal heart rates and rhythms.</a:t>
            </a:r>
          </a:p>
          <a:p>
            <a:r>
              <a:rPr lang="en-US" sz="1200" kern="1200" dirty="0">
                <a:solidFill>
                  <a:schemeClr val="tx1"/>
                </a:solidFill>
                <a:effectLst/>
                <a:latin typeface="Times New Roman" pitchFamily="18" charset="0"/>
                <a:ea typeface="MS PGothic" pitchFamily="34" charset="-128"/>
                <a:cs typeface="MS PGothic" charset="0"/>
              </a:rPr>
              <a:t>7.   Orthostatic hypotension is a drop in blood pressure with a change in position.</a:t>
            </a:r>
          </a:p>
          <a:p>
            <a:r>
              <a:rPr lang="en-US" sz="1200" kern="1200" dirty="0">
                <a:solidFill>
                  <a:schemeClr val="tx1"/>
                </a:solidFill>
                <a:effectLst/>
                <a:latin typeface="Times New Roman" pitchFamily="18" charset="0"/>
                <a:ea typeface="MS PGothic" pitchFamily="34" charset="-128"/>
                <a:cs typeface="MS PGothic" charset="0"/>
              </a:rPr>
              <a:t>      a.    The body less able to adapt to rapid postural changes</a:t>
            </a:r>
          </a:p>
          <a:p>
            <a:pPr>
              <a:spcBef>
                <a:spcPct val="0"/>
              </a:spcBef>
              <a:spcAft>
                <a:spcPts val="300"/>
              </a:spcAft>
              <a:buFontTx/>
              <a:buAutoNum type="alphaLcPeriod" startAt="2"/>
            </a:pPr>
            <a:endParaRPr lang="en-US" altLang="en-US" sz="1100"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338617-79CC-9740-925F-3A32B4FBD328}"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741915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sz="1200" kern="1200" dirty="0">
                <a:solidFill>
                  <a:schemeClr val="tx1"/>
                </a:solidFill>
                <a:effectLst/>
                <a:latin typeface="Times New Roman" pitchFamily="18" charset="0"/>
                <a:ea typeface="MS PGothic" pitchFamily="34" charset="-128"/>
                <a:cs typeface="MS PGothic" charset="0"/>
              </a:rPr>
              <a:t>8.    Venous stasis can cause clots to develop in the veins, leading to deep vein thrombosis or pulmonary embolism</a:t>
            </a:r>
          </a:p>
          <a:p>
            <a:r>
              <a:rPr lang="en-US" sz="1200" kern="1200" dirty="0">
                <a:solidFill>
                  <a:schemeClr val="tx1"/>
                </a:solidFill>
                <a:effectLst/>
                <a:latin typeface="Times New Roman" pitchFamily="18" charset="0"/>
                <a:ea typeface="MS PGothic" pitchFamily="34" charset="-128"/>
                <a:cs typeface="MS PGothic" charset="0"/>
              </a:rPr>
              <a:t>       a.   Loss of proper function of the veins in the legs that would normally carry blood back to the heart</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93449D-3C10-7D4E-8E33-D0D9A5CA4BBA}"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878867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8.    Myocardial infarction</a:t>
            </a:r>
          </a:p>
          <a:p>
            <a:pPr>
              <a:spcBef>
                <a:spcPct val="0"/>
              </a:spcBef>
              <a:spcAft>
                <a:spcPts val="300"/>
              </a:spcAft>
            </a:pPr>
            <a:r>
              <a:rPr lang="en-IN" altLang="en-US" sz="1400" dirty="0">
                <a:latin typeface="Times New Roman" charset="0"/>
                <a:ea typeface="MS PGothic" charset="-128"/>
              </a:rPr>
              <a:t>       a.    The classic symptoms of a heart attack are often not present in geriatric patients.</a:t>
            </a:r>
          </a:p>
          <a:p>
            <a:r>
              <a:rPr lang="en-IN" sz="14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i.    As many as one-third of older patients have “silent” attacks in which the usual chest pain is not present.</a:t>
            </a:r>
          </a:p>
          <a:p>
            <a:r>
              <a:rPr lang="en-US" sz="1200" kern="1200" dirty="0">
                <a:solidFill>
                  <a:schemeClr val="tx1"/>
                </a:solidFill>
                <a:effectLst/>
                <a:latin typeface="Times New Roman" pitchFamily="18" charset="0"/>
                <a:ea typeface="MS PGothic" pitchFamily="34" charset="-128"/>
                <a:cs typeface="MS PGothic" charset="0"/>
              </a:rPr>
              <a:t>              ii.   More common in women and patients with diabetes</a:t>
            </a:r>
          </a:p>
          <a:p>
            <a:pPr>
              <a:spcBef>
                <a:spcPct val="0"/>
              </a:spcBef>
              <a:spcAft>
                <a:spcPts val="300"/>
              </a:spcAft>
            </a:pPr>
            <a:endParaRPr lang="en-IN" altLang="en-US" sz="1400"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E6A27FA-1D99-534C-87E5-7D0D56F112EE}"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51955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2"/>
              <a:tabLst>
                <a:tab pos="685800" algn="l"/>
              </a:tabLst>
              <a:defRPr/>
            </a:pPr>
            <a:r>
              <a:rPr lang="en-US" sz="1200" kern="1200" dirty="0">
                <a:solidFill>
                  <a:schemeClr val="tx1"/>
                </a:solidFill>
                <a:effectLst/>
                <a:latin typeface="Times New Roman" pitchFamily="18" charset="0"/>
                <a:ea typeface="MS PGothic" pitchFamily="34" charset="-128"/>
                <a:cs typeface="MS PGothic" charset="0"/>
              </a:rPr>
              <a:t>Signs and symptoms of cardiovascular disease</a:t>
            </a:r>
            <a:r>
              <a:rPr lang="en-US" dirty="0">
                <a:latin typeface="Times New Roman"/>
                <a:ea typeface="Times New Roman"/>
                <a:cs typeface="+mn-cs"/>
              </a:rPr>
              <a:t>	</a:t>
            </a:r>
          </a:p>
          <a:p>
            <a:pPr marL="0" indent="0">
              <a:spcBef>
                <a:spcPts val="0"/>
              </a:spcBef>
              <a:spcAft>
                <a:spcPts val="300"/>
              </a:spcAft>
              <a:buNone/>
              <a:tabLst>
                <a:tab pos="685800" algn="l"/>
              </a:tabLst>
              <a:defRPr/>
            </a:pPr>
            <a:r>
              <a:rPr lang="en-US" dirty="0">
                <a:latin typeface="Times New Roman"/>
                <a:ea typeface="Times New Roman"/>
                <a:cs typeface="+mn-cs"/>
              </a:rPr>
              <a:t>         </a:t>
            </a:r>
            <a:r>
              <a:rPr lang="en-US" dirty="0" err="1">
                <a:latin typeface="Times New Roman"/>
                <a:ea typeface="Times New Roman"/>
                <a:cs typeface="+mn-cs"/>
              </a:rPr>
              <a:t>i.</a:t>
            </a:r>
            <a:r>
              <a:rPr lang="en-US" dirty="0">
                <a:latin typeface="Times New Roman"/>
                <a:ea typeface="Times New Roman"/>
                <a:cs typeface="+mn-cs"/>
              </a:rPr>
              <a:t>     Dyspnea</a:t>
            </a:r>
          </a:p>
          <a:p>
            <a:pPr marL="0" indent="0">
              <a:spcBef>
                <a:spcPts val="0"/>
              </a:spcBef>
              <a:spcAft>
                <a:spcPts val="300"/>
              </a:spcAft>
              <a:buNone/>
              <a:tabLst>
                <a:tab pos="685800" algn="l"/>
              </a:tabLst>
              <a:defRPr/>
            </a:pPr>
            <a:r>
              <a:rPr lang="en-US" dirty="0">
                <a:latin typeface="Times New Roman"/>
                <a:ea typeface="Times New Roman"/>
                <a:cs typeface="+mn-cs"/>
              </a:rPr>
              <a:t>         </a:t>
            </a:r>
            <a:r>
              <a:rPr lang="en-US" dirty="0" err="1">
                <a:latin typeface="Times New Roman"/>
                <a:ea typeface="Times New Roman"/>
                <a:cs typeface="+mn-cs"/>
              </a:rPr>
              <a:t>ii.</a:t>
            </a:r>
            <a:r>
              <a:rPr lang="en-US" dirty="0">
                <a:latin typeface="Times New Roman"/>
                <a:ea typeface="Times New Roman"/>
                <a:cs typeface="+mn-cs"/>
              </a:rPr>
              <a:t>    Epigastric and abdominal pain</a:t>
            </a:r>
          </a:p>
          <a:p>
            <a:pPr marL="0" indent="0">
              <a:spcBef>
                <a:spcPts val="0"/>
              </a:spcBef>
              <a:spcAft>
                <a:spcPts val="300"/>
              </a:spcAft>
              <a:buNone/>
              <a:tabLst>
                <a:tab pos="685800" algn="l"/>
              </a:tabLst>
              <a:defRPr/>
            </a:pPr>
            <a:r>
              <a:rPr lang="en-US" dirty="0">
                <a:latin typeface="Times New Roman"/>
                <a:ea typeface="Times New Roman"/>
                <a:cs typeface="+mn-cs"/>
              </a:rPr>
              <a:t>         iii.   Loss of bladder and bowel control</a:t>
            </a:r>
          </a:p>
          <a:p>
            <a:pPr marL="0" indent="0">
              <a:spcBef>
                <a:spcPts val="0"/>
              </a:spcBef>
              <a:spcAft>
                <a:spcPts val="300"/>
              </a:spcAft>
              <a:buNone/>
              <a:tabLst>
                <a:tab pos="685800" algn="l"/>
              </a:tabLst>
              <a:defRPr/>
            </a:pPr>
            <a:r>
              <a:rPr lang="en-US" dirty="0">
                <a:latin typeface="Times New Roman"/>
                <a:ea typeface="Times New Roman"/>
                <a:cs typeface="+mn-cs"/>
              </a:rPr>
              <a:t>         iv.   Nausea and vomiting </a:t>
            </a:r>
          </a:p>
          <a:p>
            <a:pPr marL="0" indent="0">
              <a:spcBef>
                <a:spcPts val="0"/>
              </a:spcBef>
              <a:spcAft>
                <a:spcPts val="300"/>
              </a:spcAft>
              <a:buNone/>
              <a:tabLst>
                <a:tab pos="685800" algn="l"/>
              </a:tabLst>
              <a:defRPr/>
            </a:pPr>
            <a:r>
              <a:rPr lang="en-US" dirty="0">
                <a:latin typeface="Times New Roman"/>
                <a:ea typeface="Times New Roman"/>
                <a:cs typeface="+mn-cs"/>
              </a:rPr>
              <a:t>         v.    Weakness, dizziness, light-headedness, and syncope</a:t>
            </a:r>
          </a:p>
          <a:p>
            <a:pPr marL="0" indent="0">
              <a:spcBef>
                <a:spcPts val="0"/>
              </a:spcBef>
              <a:spcAft>
                <a:spcPts val="300"/>
              </a:spcAft>
              <a:buNone/>
              <a:tabLst>
                <a:tab pos="685800" algn="l"/>
              </a:tabLst>
              <a:defRPr/>
            </a:pPr>
            <a:r>
              <a:rPr lang="en-US" dirty="0">
                <a:latin typeface="Times New Roman"/>
                <a:ea typeface="Times New Roman"/>
                <a:cs typeface="+mn-cs"/>
              </a:rPr>
              <a:t>         vi.   Fatigue</a:t>
            </a:r>
          </a:p>
          <a:p>
            <a:pPr marL="0" indent="0">
              <a:spcBef>
                <a:spcPts val="0"/>
              </a:spcBef>
              <a:spcAft>
                <a:spcPts val="300"/>
              </a:spcAft>
              <a:buNone/>
              <a:tabLst>
                <a:tab pos="685800" algn="l"/>
              </a:tabLst>
              <a:defRPr/>
            </a:pPr>
            <a:r>
              <a:rPr lang="en-US" dirty="0">
                <a:latin typeface="Times New Roman"/>
                <a:ea typeface="Times New Roman"/>
                <a:cs typeface="+mn-cs"/>
              </a:rPr>
              <a:t>        </a:t>
            </a:r>
            <a:r>
              <a:rPr lang="en-US" baseline="0" dirty="0">
                <a:latin typeface="Times New Roman"/>
                <a:ea typeface="Times New Roman"/>
                <a:cs typeface="+mn-cs"/>
              </a:rPr>
              <a:t> </a:t>
            </a:r>
            <a:r>
              <a:rPr lang="en-US" dirty="0">
                <a:latin typeface="Times New Roman"/>
                <a:ea typeface="Times New Roman"/>
                <a:cs typeface="+mn-cs"/>
              </a:rPr>
              <a:t>vii.  Confusion</a:t>
            </a: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9DDA2D-E03A-0A40-8913-87D257764A36}"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23673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229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National EMS Education Standard Competencies </a:t>
            </a:r>
          </a:p>
          <a:p>
            <a:pPr>
              <a:defRPr/>
            </a:pPr>
            <a:endParaRPr lang="en-US" dirty="0"/>
          </a:p>
          <a:p>
            <a:pPr>
              <a:defRPr/>
            </a:pPr>
            <a:r>
              <a:rPr lang="en-US" dirty="0"/>
              <a:t>• Changes associated with aging, psychosocial aspects of aging, and age-related assessment and treatment modifications for the major or common geriatric diseases and/or emergencies</a:t>
            </a:r>
          </a:p>
          <a:p>
            <a:pPr marL="628650" lvl="1" indent="-171450">
              <a:buFont typeface="Arial" panose="020B0604020202020204" pitchFamily="34" charset="0"/>
              <a:buChar char="•"/>
              <a:defRPr/>
            </a:pPr>
            <a:r>
              <a:rPr lang="en-US" dirty="0"/>
              <a:t>Cardiovascular diseases </a:t>
            </a:r>
          </a:p>
          <a:p>
            <a:pPr marL="628650" lvl="1" indent="-171450">
              <a:buFont typeface="Arial" panose="020B0604020202020204" pitchFamily="34" charset="0"/>
              <a:buChar char="•"/>
              <a:defRPr/>
            </a:pPr>
            <a:r>
              <a:rPr lang="en-US" dirty="0"/>
              <a:t>Respiratory diseases </a:t>
            </a:r>
          </a:p>
          <a:p>
            <a:pPr marL="628650" lvl="1" indent="-171450">
              <a:buFont typeface="Arial" panose="020B0604020202020204" pitchFamily="34" charset="0"/>
              <a:buChar char="•"/>
              <a:defRPr/>
            </a:pPr>
            <a:r>
              <a:rPr lang="en-US" dirty="0"/>
              <a:t>Neurologic diseases </a:t>
            </a:r>
          </a:p>
          <a:p>
            <a:pPr>
              <a:defRPr/>
            </a:pPr>
            <a:endParaRPr lang="en-US" dirty="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7359D8-8125-F94E-BD99-64E40FA991E8}" type="slidenum">
              <a:rPr lang="en-US" altLang="en-US" sz="1200"/>
              <a:pPr eaLnBrk="1" hangingPunct="1"/>
              <a:t>4</a:t>
            </a:fld>
            <a:endParaRPr lang="en-US" altLang="en-US" sz="1200" dirty="0"/>
          </a:p>
        </p:txBody>
      </p:sp>
    </p:spTree>
    <p:extLst>
      <p:ext uri="{BB962C8B-B14F-4D97-AF65-F5344CB8AC3E}">
        <p14:creationId xmlns:p14="http://schemas.microsoft.com/office/powerpoint/2010/main" val="2064638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indent="-228600">
              <a:spcBef>
                <a:spcPct val="0"/>
              </a:spcBef>
              <a:spcAft>
                <a:spcPts val="300"/>
              </a:spcAft>
              <a:buAutoNum type="alphaLcPeriod" startAt="3"/>
            </a:pPr>
            <a:r>
              <a:rPr lang="en-IN" altLang="en-US" dirty="0">
                <a:latin typeface="Times New Roman" charset="0"/>
                <a:ea typeface="MS PGothic" charset="-128"/>
              </a:rPr>
              <a:t>Other signs and symptoms </a:t>
            </a:r>
          </a:p>
          <a:p>
            <a:pPr marL="0" indent="0">
              <a:spcBef>
                <a:spcPct val="0"/>
              </a:spcBef>
              <a:spcAft>
                <a:spcPts val="300"/>
              </a:spcAft>
              <a:buNone/>
            </a:pPr>
            <a:r>
              <a:rPr lang="en-IN" altLang="en-US" dirty="0">
                <a:latin typeface="Times New Roman" charset="0"/>
                <a:ea typeface="MS PGothic" charset="-128"/>
              </a:rPr>
              <a:t>       i.    Diaphoresis </a:t>
            </a:r>
          </a:p>
          <a:p>
            <a:pPr marL="0" indent="0">
              <a:spcBef>
                <a:spcPct val="0"/>
              </a:spcBef>
              <a:spcAft>
                <a:spcPts val="300"/>
              </a:spcAft>
              <a:buNone/>
            </a:pPr>
            <a:r>
              <a:rPr lang="en-IN" altLang="en-US" dirty="0">
                <a:latin typeface="Times New Roman" charset="0"/>
                <a:ea typeface="MS PGothic" charset="-128"/>
              </a:rPr>
              <a:t>       ii.   Pale, cyanotic, or mottled skin</a:t>
            </a:r>
          </a:p>
          <a:p>
            <a:pPr>
              <a:spcBef>
                <a:spcPct val="0"/>
              </a:spcBef>
              <a:spcAft>
                <a:spcPts val="300"/>
              </a:spcAft>
            </a:pPr>
            <a:r>
              <a:rPr lang="en-IN" altLang="en-US" dirty="0">
                <a:latin typeface="Times New Roman" charset="0"/>
                <a:ea typeface="MS PGothic" charset="-128"/>
              </a:rPr>
              <a:t>       iii.   Abnormal or decreased breath sounds</a:t>
            </a:r>
          </a:p>
          <a:p>
            <a:pPr>
              <a:spcBef>
                <a:spcPct val="0"/>
              </a:spcBef>
              <a:spcAft>
                <a:spcPts val="300"/>
              </a:spcAft>
            </a:pPr>
            <a:r>
              <a:rPr lang="en-IN" altLang="en-US" dirty="0">
                <a:latin typeface="Times New Roman" charset="0"/>
                <a:ea typeface="MS PGothic" charset="-128"/>
              </a:rPr>
              <a:t>       iv.   Increased peripheral edema</a:t>
            </a:r>
          </a:p>
          <a:p>
            <a:r>
              <a:rPr lang="en-US" sz="1200" kern="1200" dirty="0">
                <a:solidFill>
                  <a:schemeClr val="tx1"/>
                </a:solidFill>
                <a:effectLst/>
                <a:latin typeface="Times New Roman" pitchFamily="18" charset="0"/>
                <a:ea typeface="MS PGothic" pitchFamily="34" charset="-128"/>
                <a:cs typeface="MS PGothic" charset="0"/>
              </a:rPr>
              <a:t>d.   Treatment</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Airway, ventilatory, and circulatory support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Administer aspirin or assist a patient administer nitroglycerin</a:t>
            </a:r>
          </a:p>
          <a:p>
            <a:endParaRPr lang="en-US"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D36593-2E55-C749-A310-3D2461C441B2}" type="slidenum">
              <a:rPr lang="en-US" altLang="en-US" sz="1200"/>
              <a:pPr eaLnBrk="1" hangingPunct="1"/>
              <a:t>31</a:t>
            </a:fld>
            <a:endParaRPr lang="en-US" altLang="en-US" sz="1200" dirty="0"/>
          </a:p>
        </p:txBody>
      </p:sp>
    </p:spTree>
    <p:extLst>
      <p:ext uri="{BB962C8B-B14F-4D97-AF65-F5344CB8AC3E}">
        <p14:creationId xmlns:p14="http://schemas.microsoft.com/office/powerpoint/2010/main" val="26428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9.    Heart failure</a:t>
            </a:r>
          </a:p>
          <a:p>
            <a:pPr marL="457200" indent="-228600">
              <a:spcBef>
                <a:spcPts val="0"/>
              </a:spcBef>
              <a:spcAft>
                <a:spcPts val="300"/>
              </a:spcAft>
              <a:tabLst>
                <a:tab pos="457200" algn="l"/>
              </a:tabLst>
              <a:defRPr/>
            </a:pPr>
            <a:r>
              <a:rPr lang="en-IN" sz="1400" dirty="0">
                <a:latin typeface="Times New Roman"/>
                <a:ea typeface="Times New Roman"/>
                <a:cs typeface="+mn-cs"/>
              </a:rPr>
              <a:t>  a.    The signs and symptoms will differ depending on the extent to which the right and/or left side of the heart is not functioning correctly.</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B15800-AF89-4442-9BEC-4B51ABDA428B}" type="slidenum">
              <a:rPr lang="en-US" altLang="en-US" sz="1200"/>
              <a:pPr eaLnBrk="1" hangingPunct="1"/>
              <a:t>32</a:t>
            </a:fld>
            <a:endParaRPr lang="en-US" altLang="en-US" sz="1200" dirty="0"/>
          </a:p>
        </p:txBody>
      </p:sp>
    </p:spTree>
    <p:extLst>
      <p:ext uri="{BB962C8B-B14F-4D97-AF65-F5344CB8AC3E}">
        <p14:creationId xmlns:p14="http://schemas.microsoft.com/office/powerpoint/2010/main" val="863023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2"/>
              <a:tabLst>
                <a:tab pos="685800" algn="l"/>
              </a:tabLst>
              <a:defRPr/>
            </a:pPr>
            <a:r>
              <a:rPr lang="en-IN" dirty="0">
                <a:latin typeface="Times New Roman"/>
                <a:ea typeface="Times New Roman"/>
                <a:cs typeface="+mn-cs"/>
              </a:rPr>
              <a:t>Right-sided heart failure occurs when the fluid backs up into the body. </a:t>
            </a:r>
          </a:p>
          <a:p>
            <a:pPr marL="0" indent="0">
              <a:spcBef>
                <a:spcPts val="0"/>
              </a:spcBef>
              <a:spcAft>
                <a:spcPts val="300"/>
              </a:spcAft>
              <a:buNone/>
              <a:tabLst>
                <a:tab pos="685800" algn="l"/>
              </a:tabLst>
              <a:defRPr/>
            </a:pPr>
            <a:r>
              <a:rPr lang="en-IN" dirty="0">
                <a:latin typeface="Times New Roman"/>
                <a:ea typeface="Times New Roman"/>
                <a:cs typeface="+mn-cs"/>
              </a:rPr>
              <a:t>      i.     You will see jugular vein distention, ascites, and peripheral edema.    </a:t>
            </a:r>
          </a:p>
          <a:p>
            <a:pPr marL="0" indent="0">
              <a:spcBef>
                <a:spcPts val="0"/>
              </a:spcBef>
              <a:spcAft>
                <a:spcPts val="300"/>
              </a:spcAft>
              <a:buNone/>
              <a:tabLst>
                <a:tab pos="685800" algn="l"/>
              </a:tabLst>
              <a:defRPr/>
            </a:pPr>
            <a:r>
              <a:rPr lang="en-IN" dirty="0">
                <a:latin typeface="Times New Roman"/>
                <a:ea typeface="Times New Roman"/>
                <a:cs typeface="+mn-cs"/>
              </a:rPr>
              <a:t>      ii.    An enlarged liver may also be present, which is determined by palpation.</a:t>
            </a:r>
          </a:p>
          <a:p>
            <a:pPr marL="0" indent="0">
              <a:spcBef>
                <a:spcPts val="0"/>
              </a:spcBef>
              <a:spcAft>
                <a:spcPts val="300"/>
              </a:spcAft>
              <a:buNone/>
              <a:tabLst>
                <a:tab pos="685800" algn="l"/>
              </a:tabLst>
              <a:defRPr/>
            </a:pPr>
            <a:r>
              <a:rPr lang="en-IN" dirty="0">
                <a:latin typeface="Times New Roman"/>
                <a:ea typeface="Times New Roman"/>
                <a:cs typeface="+mn-cs"/>
              </a:rPr>
              <a:t>      iii.   Right-sided heart failure is often caused by left-sided heart failure, so it is common to see signs of both.</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31777-51AF-024E-AD5A-A3563E155FC6}" type="slidenum">
              <a:rPr lang="en-US" altLang="en-US" sz="1200"/>
              <a:pPr eaLnBrk="1" hangingPunct="1"/>
              <a:t>33</a:t>
            </a:fld>
            <a:endParaRPr lang="en-US" altLang="en-US" sz="1200" dirty="0"/>
          </a:p>
        </p:txBody>
      </p:sp>
    </p:spTree>
    <p:extLst>
      <p:ext uri="{BB962C8B-B14F-4D97-AF65-F5344CB8AC3E}">
        <p14:creationId xmlns:p14="http://schemas.microsoft.com/office/powerpoint/2010/main" val="730370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sz="1200" kern="1200" dirty="0">
                <a:solidFill>
                  <a:schemeClr val="tx1"/>
                </a:solidFill>
                <a:effectLst/>
                <a:latin typeface="Times New Roman" pitchFamily="18" charset="0"/>
                <a:ea typeface="MS PGothic" pitchFamily="34" charset="-128"/>
                <a:cs typeface="MS PGothic" charset="0"/>
              </a:rPr>
              <a:t>c.   With left-sided heart failure, fluid backs up into the lungs. This causes pulmonary edema and shortness of breath. </a:t>
            </a:r>
          </a:p>
          <a:p>
            <a:r>
              <a:rPr lang="en-US" sz="1200" kern="1200" dirty="0">
                <a:solidFill>
                  <a:schemeClr val="tx1"/>
                </a:solidFill>
                <a:effectLst/>
                <a:latin typeface="Times New Roman" pitchFamily="18" charset="0"/>
                <a:ea typeface="MS PGothic" pitchFamily="34" charset="-128"/>
                <a:cs typeface="MS PGothic" charset="0"/>
              </a:rPr>
              <a:t>       i.   Severe shortness of breath and hypoxia</a:t>
            </a:r>
          </a:p>
          <a:p>
            <a:r>
              <a:rPr lang="en-US" sz="1200" kern="1200" dirty="0">
                <a:solidFill>
                  <a:schemeClr val="tx1"/>
                </a:solidFill>
                <a:effectLst/>
                <a:latin typeface="Times New Roman" pitchFamily="18" charset="0"/>
                <a:ea typeface="MS PGothic" pitchFamily="34" charset="-128"/>
                <a:cs typeface="MS PGothic" charset="0"/>
              </a:rPr>
              <a:t>       ii.  Crackles in the lungs</a:t>
            </a: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842B85-22A0-A74C-A26E-8F3CBBC43927}" type="slidenum">
              <a:rPr lang="en-US" altLang="en-US" sz="1200"/>
              <a:pPr eaLnBrk="1" hangingPunct="1"/>
              <a:t>34</a:t>
            </a:fld>
            <a:endParaRPr lang="en-US" altLang="en-US" sz="1200" dirty="0"/>
          </a:p>
        </p:txBody>
      </p:sp>
    </p:spTree>
    <p:extLst>
      <p:ext uri="{BB962C8B-B14F-4D97-AF65-F5344CB8AC3E}">
        <p14:creationId xmlns:p14="http://schemas.microsoft.com/office/powerpoint/2010/main" val="322618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d.   Paroxysmal nocturnal dyspnea is characterized by a sudden attack of respiratory distress that wakes the person at night when he or she is reclining.</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Caused by fluid accumulation in the lungs </a:t>
            </a:r>
          </a:p>
          <a:p>
            <a:r>
              <a:rPr lang="en-US" sz="1200" kern="1200" dirty="0">
                <a:solidFill>
                  <a:schemeClr val="tx1"/>
                </a:solidFill>
                <a:effectLst/>
                <a:latin typeface="Times New Roman" pitchFamily="18" charset="0"/>
                <a:ea typeface="MS PGothic" pitchFamily="34" charset="-128"/>
                <a:cs typeface="MS PGothic" charset="0"/>
              </a:rPr>
              <a:t>      ii.   Signs and symptoms include coughing, a feeling of suffocation, cold sweats and tachycardia.</a:t>
            </a:r>
          </a:p>
          <a:p>
            <a:r>
              <a:rPr lang="en-US" sz="1200" kern="1200" dirty="0">
                <a:solidFill>
                  <a:schemeClr val="tx1"/>
                </a:solidFill>
                <a:effectLst/>
                <a:latin typeface="Times New Roman" pitchFamily="18" charset="0"/>
                <a:ea typeface="MS PGothic" pitchFamily="34" charset="-128"/>
                <a:cs typeface="MS PGothic" charset="0"/>
              </a:rPr>
              <a:t> e.  Treatment consists of airway, ventilatory, and circulatory support. </a:t>
            </a:r>
          </a:p>
          <a:p>
            <a:endParaRPr lang="en-US"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ED13B6-9D34-C642-A975-DA7338763AD5}" type="slidenum">
              <a:rPr lang="en-US" altLang="en-US" sz="1200"/>
              <a:pPr eaLnBrk="1" hangingPunct="1"/>
              <a:t>35</a:t>
            </a:fld>
            <a:endParaRPr lang="en-US" altLang="en-US" sz="1200" dirty="0"/>
          </a:p>
        </p:txBody>
      </p:sp>
    </p:spTree>
    <p:extLst>
      <p:ext uri="{BB962C8B-B14F-4D97-AF65-F5344CB8AC3E}">
        <p14:creationId xmlns:p14="http://schemas.microsoft.com/office/powerpoint/2010/main" val="2001143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10.    Stroke</a:t>
            </a:r>
          </a:p>
          <a:p>
            <a:pPr marL="457200" indent="-228600">
              <a:spcBef>
                <a:spcPts val="0"/>
              </a:spcBef>
              <a:spcAft>
                <a:spcPts val="300"/>
              </a:spcAft>
              <a:tabLst>
                <a:tab pos="457200" algn="l"/>
              </a:tabLst>
              <a:defRPr/>
            </a:pPr>
            <a:r>
              <a:rPr lang="en-IN" sz="1400" dirty="0">
                <a:latin typeface="Times New Roman"/>
                <a:ea typeface="Times New Roman"/>
                <a:cs typeface="+mn-cs"/>
              </a:rPr>
              <a:t>    a.    A leading cause of death in older people.</a:t>
            </a:r>
          </a:p>
          <a:p>
            <a:pPr marL="457200" indent="-228600">
              <a:spcBef>
                <a:spcPts val="0"/>
              </a:spcBef>
              <a:spcAft>
                <a:spcPts val="300"/>
              </a:spcAft>
              <a:tabLst>
                <a:tab pos="457200" algn="l"/>
              </a:tabLst>
              <a:defRPr/>
            </a:pPr>
            <a:r>
              <a:rPr lang="en-IN" sz="1400" dirty="0">
                <a:latin typeface="Times New Roman"/>
                <a:ea typeface="Times New Roman"/>
                <a:cs typeface="+mn-cs"/>
              </a:rPr>
              <a:t>    b.    Preventable risk factors include smoking, hypertension, diabetes, atrial fibrillation,    obesity, and a sedentary lifestyle.</a:t>
            </a:r>
          </a:p>
          <a:p>
            <a:pPr marL="457200" indent="-228600">
              <a:spcBef>
                <a:spcPts val="0"/>
              </a:spcBef>
              <a:spcAft>
                <a:spcPts val="300"/>
              </a:spcAft>
              <a:tabLst>
                <a:tab pos="457200" algn="l"/>
              </a:tabLst>
              <a:defRPr/>
            </a:pPr>
            <a:r>
              <a:rPr lang="en-IN" sz="1400" dirty="0">
                <a:latin typeface="Times New Roman"/>
                <a:ea typeface="Times New Roman"/>
                <a:cs typeface="+mn-cs"/>
              </a:rPr>
              <a:t>    c.    Uncontrollable factors include age, race, and gender.</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FA1C83-4D8E-564C-984F-B7E0AB30BA02}"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485476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r>
              <a:rPr lang="en-US" dirty="0">
                <a:latin typeface="Times New Roman"/>
                <a:ea typeface="Times New Roman"/>
                <a:cs typeface="+mn-cs"/>
              </a:rPr>
              <a:t>d.   </a:t>
            </a:r>
            <a:r>
              <a:rPr lang="en-US" sz="1200" kern="1200" dirty="0">
                <a:solidFill>
                  <a:schemeClr val="tx1"/>
                </a:solidFill>
                <a:effectLst/>
                <a:latin typeface="Times New Roman" pitchFamily="18" charset="0"/>
                <a:ea typeface="MS PGothic" pitchFamily="34" charset="-128"/>
                <a:cs typeface="MS PGothic" charset="0"/>
              </a:rPr>
              <a:t>Signs and symptoms include acute altered level of consciousness, numbness, weakness, or paralysis on one side of the body, slurred speech, aphasia, visual disturbances, headache, dizziness, incontinence, and in worst case seizure.</a:t>
            </a:r>
          </a:p>
          <a:p>
            <a:pPr marL="685800" indent="-228600">
              <a:spcBef>
                <a:spcPts val="0"/>
              </a:spcBef>
              <a:spcAft>
                <a:spcPts val="300"/>
              </a:spcAft>
              <a:tabLst>
                <a:tab pos="685800" algn="l"/>
              </a:tabLst>
              <a:defRPr/>
            </a:pPr>
            <a:endParaRPr lang="en-US" dirty="0">
              <a:latin typeface="Times New Roman"/>
              <a:ea typeface="Times New Roman"/>
              <a:cs typeface="+mn-cs"/>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40E6CFE-4E2E-634D-B428-83FFEE6E9135}"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900979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e.   Hemorrhagic strokes, in which a broken blood vessel causes bleeding into the brain, are less common and more likely to be fatal.</a:t>
            </a:r>
          </a:p>
          <a:p>
            <a:pPr indent="-228600">
              <a:spcBef>
                <a:spcPts val="0"/>
              </a:spcBef>
              <a:spcAft>
                <a:spcPts val="300"/>
              </a:spcAft>
              <a:tabLst>
                <a:tab pos="685800" algn="l"/>
              </a:tabLst>
              <a:defRPr/>
            </a:pPr>
            <a:r>
              <a:rPr lang="en-IN" dirty="0">
                <a:latin typeface="Times New Roman"/>
                <a:ea typeface="Times New Roman"/>
                <a:cs typeface="+mn-cs"/>
              </a:rPr>
              <a:t>f.    Ischemic strokes occur when a blood clot blocks the flow of blood to a portion of the brain.</a:t>
            </a:r>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A6A163-F61E-8745-A0FA-51E9D83D27AB}"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646156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g.    Determining the onset of the symptoms of stroke is important.</a:t>
            </a:r>
          </a:p>
          <a:p>
            <a:pPr indent="-228600">
              <a:spcBef>
                <a:spcPts val="0"/>
              </a:spcBef>
              <a:spcAft>
                <a:spcPts val="300"/>
              </a:spcAft>
              <a:tabLst>
                <a:tab pos="685800" algn="l"/>
              </a:tabLst>
              <a:defRPr/>
            </a:pPr>
            <a:r>
              <a:rPr lang="en-IN" dirty="0">
                <a:latin typeface="Times New Roman"/>
                <a:ea typeface="Times New Roman"/>
                <a:cs typeface="+mn-cs"/>
              </a:rPr>
              <a:t>h.    If the symptoms occurred within the past few hours, the patient will be a candidate for stroke center therapy.</a:t>
            </a:r>
          </a:p>
          <a:p>
            <a:pPr indent="-228600">
              <a:spcBef>
                <a:spcPts val="0"/>
              </a:spcBef>
              <a:spcAft>
                <a:spcPts val="300"/>
              </a:spcAft>
              <a:tabLst>
                <a:tab pos="685800" algn="l"/>
              </a:tabLst>
              <a:defRPr/>
            </a:pPr>
            <a:r>
              <a:rPr lang="en-IN" dirty="0">
                <a:latin typeface="Times New Roman"/>
                <a:ea typeface="Times New Roman"/>
                <a:cs typeface="+mn-cs"/>
              </a:rPr>
              <a:t>i.    </a:t>
            </a:r>
            <a:r>
              <a:rPr lang="en-IN" baseline="0" dirty="0">
                <a:latin typeface="Times New Roman"/>
                <a:ea typeface="Times New Roman"/>
                <a:cs typeface="+mn-cs"/>
              </a:rPr>
              <a:t> </a:t>
            </a:r>
            <a:r>
              <a:rPr lang="en-IN" dirty="0">
                <a:latin typeface="Times New Roman"/>
                <a:ea typeface="Times New Roman"/>
                <a:cs typeface="+mn-cs"/>
              </a:rPr>
              <a:t>A transient ischemic attack (TIA) can present with the same signs and symptoms as a stroke; always manage the patient as if he or she is having a stroke.</a:t>
            </a: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A4F4A5-0908-2543-8A7C-440A3F184448}" type="slidenum">
              <a:rPr lang="en-US" altLang="en-US" sz="1200"/>
              <a:pPr eaLnBrk="1" hangingPunct="1"/>
              <a:t>39</a:t>
            </a:fld>
            <a:endParaRPr lang="en-US" altLang="en-US" sz="1200" dirty="0"/>
          </a:p>
        </p:txBody>
      </p:sp>
    </p:spTree>
    <p:extLst>
      <p:ext uri="{BB962C8B-B14F-4D97-AF65-F5344CB8AC3E}">
        <p14:creationId xmlns:p14="http://schemas.microsoft.com/office/powerpoint/2010/main" val="912286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2000" dirty="0">
                <a:latin typeface="Times New Roman"/>
                <a:ea typeface="Times New Roman"/>
                <a:cs typeface="+mn-cs"/>
              </a:rPr>
              <a:t>VIII. Changes in the Nervous System</a:t>
            </a:r>
          </a:p>
          <a:p>
            <a:pPr>
              <a:spcBef>
                <a:spcPts val="1800"/>
              </a:spcBef>
              <a:spcAft>
                <a:spcPts val="600"/>
              </a:spcAft>
              <a:defRPr/>
            </a:pPr>
            <a:r>
              <a:rPr lang="en-IN" sz="2000" dirty="0">
                <a:latin typeface="Times New Roman"/>
                <a:ea typeface="Times New Roman"/>
                <a:cs typeface="+mn-cs"/>
              </a:rPr>
              <a:t>A.    Anatomy and physiology</a:t>
            </a:r>
          </a:p>
          <a:p>
            <a:pPr>
              <a:spcBef>
                <a:spcPts val="1800"/>
              </a:spcBef>
              <a:spcAft>
                <a:spcPts val="600"/>
              </a:spcAft>
              <a:defRPr/>
            </a:pPr>
            <a:r>
              <a:rPr lang="en-IN" sz="2000" dirty="0">
                <a:latin typeface="Times New Roman"/>
                <a:ea typeface="Times New Roman"/>
                <a:cs typeface="+mn-cs"/>
              </a:rPr>
              <a:t>       1.    Changing in thinking speed, memory, and posture stability are the most common normal findings in older people.</a:t>
            </a:r>
          </a:p>
          <a:p>
            <a:pPr>
              <a:spcBef>
                <a:spcPts val="1800"/>
              </a:spcBef>
              <a:spcAft>
                <a:spcPts val="600"/>
              </a:spcAft>
              <a:defRPr/>
            </a:pPr>
            <a:r>
              <a:rPr lang="en-IN" sz="2000" dirty="0">
                <a:latin typeface="Times New Roman"/>
                <a:ea typeface="Times New Roman"/>
                <a:cs typeface="+mn-cs"/>
              </a:rPr>
              <a:t>       2.    The brain decreases in terms of weight (10% to 20%) and volume as a person ages,</a:t>
            </a:r>
          </a:p>
          <a:p>
            <a:pPr>
              <a:spcBef>
                <a:spcPts val="1800"/>
              </a:spcBef>
              <a:spcAft>
                <a:spcPts val="600"/>
              </a:spcAft>
              <a:defRPr/>
            </a:pPr>
            <a:r>
              <a:rPr lang="en-IN" sz="2000" dirty="0">
                <a:latin typeface="Times New Roman"/>
                <a:ea typeface="Times New Roman"/>
                <a:cs typeface="+mn-cs"/>
              </a:rPr>
              <a:t> increasing the amount of space in the cranium and increasing the change for head injuries.</a:t>
            </a:r>
          </a:p>
          <a:p>
            <a:pPr>
              <a:spcBef>
                <a:spcPts val="1800"/>
              </a:spcBef>
              <a:spcAft>
                <a:spcPts val="600"/>
              </a:spcAft>
              <a:defRPr/>
            </a:pPr>
            <a:r>
              <a:rPr lang="en-IN" sz="2000" dirty="0">
                <a:latin typeface="Times New Roman"/>
                <a:ea typeface="Times New Roman"/>
                <a:cs typeface="+mn-cs"/>
              </a:rPr>
              <a:t>       3.    There is a 5% to 50% loss of neurons in older people.</a:t>
            </a:r>
          </a:p>
          <a:p>
            <a:pPr>
              <a:spcBef>
                <a:spcPts val="1800"/>
              </a:spcBef>
              <a:spcAft>
                <a:spcPts val="600"/>
              </a:spcAft>
              <a:defRPr/>
            </a:pPr>
            <a:r>
              <a:rPr lang="en-IN" sz="2000" dirty="0">
                <a:latin typeface="Times New Roman"/>
                <a:ea typeface="Times New Roman"/>
                <a:cs typeface="+mn-cs"/>
              </a:rPr>
              <a:t>                a.    This affects the control of the rate and depth of breathing, heart rate, blood pressure, hunger, thirst, and body temperature.</a:t>
            </a:r>
          </a:p>
          <a:p>
            <a:pPr>
              <a:spcBef>
                <a:spcPts val="1800"/>
              </a:spcBef>
              <a:spcAft>
                <a:spcPts val="600"/>
              </a:spcAft>
              <a:defRPr/>
            </a:pPr>
            <a:r>
              <a:rPr lang="en-IN" sz="2000" dirty="0">
                <a:latin typeface="Times New Roman"/>
                <a:ea typeface="Times New Roman"/>
                <a:cs typeface="+mn-cs"/>
              </a:rPr>
              <a:t>                b.    The performance of most of the sense organs declines with increasing age.</a:t>
            </a:r>
          </a:p>
          <a:p>
            <a:pPr>
              <a:defRPr/>
            </a:pPr>
            <a:endParaRPr lang="en-US" dirty="0">
              <a:cs typeface="+mn-cs"/>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C6BC3F-5E83-3845-935D-C922385F3161}"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90823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National EMS Education Standard Competencies </a:t>
            </a:r>
          </a:p>
          <a:p>
            <a:pPr>
              <a:defRPr/>
            </a:pPr>
            <a:endParaRPr lang="en-US" dirty="0"/>
          </a:p>
          <a:p>
            <a:pPr>
              <a:defRPr/>
            </a:pPr>
            <a:r>
              <a:rPr lang="en-US" dirty="0"/>
              <a:t>• Changes associated with aging, psychosocial aspects of aging, and age-related assessment and treatment modifications for the major or common geriatric diseases and/or emergencies</a:t>
            </a:r>
          </a:p>
          <a:p>
            <a:pPr marL="628650" lvl="1" indent="-171450">
              <a:buFont typeface="Arial" panose="020B0604020202020204" pitchFamily="34" charset="0"/>
              <a:buChar char="•"/>
              <a:defRPr/>
            </a:pPr>
            <a:r>
              <a:rPr lang="en-US" dirty="0"/>
              <a:t>Endocrine diseases </a:t>
            </a:r>
          </a:p>
          <a:p>
            <a:pPr marL="628650" lvl="1" indent="-171450">
              <a:buFont typeface="Arial" panose="020B0604020202020204" pitchFamily="34" charset="0"/>
              <a:buChar char="•"/>
              <a:defRPr/>
            </a:pPr>
            <a:r>
              <a:rPr lang="en-US" dirty="0"/>
              <a:t>Alzheimer disease </a:t>
            </a:r>
          </a:p>
          <a:p>
            <a:pPr marL="628650" lvl="1" indent="-171450">
              <a:buFont typeface="Arial" panose="020B0604020202020204" pitchFamily="34" charset="0"/>
              <a:buChar char="•"/>
              <a:defRPr/>
            </a:pPr>
            <a:r>
              <a:rPr lang="en-US" dirty="0"/>
              <a:t>Dementia </a:t>
            </a:r>
          </a:p>
          <a:p>
            <a:pPr>
              <a:defRPr/>
            </a:pPr>
            <a:endParaRPr lang="en-US" dirty="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C698DA-F21F-6143-999E-4577A8C73F45}" type="slidenum">
              <a:rPr lang="en-US" altLang="en-US" sz="1200"/>
              <a:pPr eaLnBrk="1" hangingPunct="1"/>
              <a:t>5</a:t>
            </a:fld>
            <a:endParaRPr lang="en-US" altLang="en-US" sz="1200" dirty="0"/>
          </a:p>
        </p:txBody>
      </p:sp>
    </p:spTree>
    <p:extLst>
      <p:ext uri="{BB962C8B-B14F-4D97-AF65-F5344CB8AC3E}">
        <p14:creationId xmlns:p14="http://schemas.microsoft.com/office/powerpoint/2010/main" val="1335845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5.    Vision</a:t>
            </a:r>
          </a:p>
          <a:p>
            <a:pPr marL="457200" indent="-228600">
              <a:spcBef>
                <a:spcPts val="0"/>
              </a:spcBef>
              <a:spcAft>
                <a:spcPts val="300"/>
              </a:spcAft>
              <a:tabLst>
                <a:tab pos="457200" algn="l"/>
              </a:tabLst>
              <a:defRPr/>
            </a:pPr>
            <a:r>
              <a:rPr lang="en-IN" sz="1400" dirty="0">
                <a:latin typeface="Times New Roman"/>
                <a:ea typeface="Times New Roman"/>
                <a:cs typeface="+mn-cs"/>
              </a:rPr>
              <a:t> </a:t>
            </a:r>
            <a:r>
              <a:rPr lang="en-IN" sz="1400" baseline="0" dirty="0">
                <a:latin typeface="Times New Roman"/>
                <a:ea typeface="Times New Roman"/>
                <a:cs typeface="+mn-cs"/>
              </a:rPr>
              <a:t> </a:t>
            </a:r>
            <a:r>
              <a:rPr lang="en-IN" sz="1400" dirty="0">
                <a:latin typeface="Times New Roman"/>
                <a:ea typeface="Times New Roman"/>
                <a:cs typeface="+mn-cs"/>
              </a:rPr>
              <a:t>a.    Visual acuity, depth perception, and the ability of the eyes to accommodate to light change with age.</a:t>
            </a:r>
          </a:p>
          <a:p>
            <a:r>
              <a:rPr lang="en-IN" sz="1400" dirty="0">
                <a:latin typeface="Times New Roman"/>
                <a:ea typeface="Times New Roman"/>
                <a:cs typeface="+mn-cs"/>
              </a:rPr>
              <a:t>       b.    </a:t>
            </a:r>
            <a:r>
              <a:rPr lang="en-US" sz="1200" kern="1200" dirty="0">
                <a:solidFill>
                  <a:schemeClr val="tx1"/>
                </a:solidFill>
                <a:effectLst/>
                <a:latin typeface="Times New Roman" pitchFamily="18" charset="0"/>
                <a:ea typeface="MS PGothic" pitchFamily="34" charset="-128"/>
                <a:cs typeface="MS PGothic" charset="0"/>
              </a:rPr>
              <a:t>Cataracts interfere with vision and make it difficult to distinguish colors and see clearly, increasing the likelihood of falls and medication errors.</a:t>
            </a:r>
          </a:p>
          <a:p>
            <a:pPr marL="457200" indent="-228600">
              <a:spcBef>
                <a:spcPts val="0"/>
              </a:spcBef>
              <a:spcAft>
                <a:spcPts val="300"/>
              </a:spcAft>
              <a:tabLst>
                <a:tab pos="457200" algn="l"/>
              </a:tabLst>
              <a:defRPr/>
            </a:pPr>
            <a:r>
              <a:rPr lang="en-IN" sz="1400" dirty="0">
                <a:latin typeface="Times New Roman"/>
                <a:ea typeface="Times New Roman"/>
                <a:cs typeface="+mn-cs"/>
              </a:rPr>
              <a:t>  c.    Decreased tear production leads to drier eyes.</a:t>
            </a:r>
          </a:p>
          <a:p>
            <a:pPr>
              <a:defRPr/>
            </a:pPr>
            <a:endParaRPr lang="en-US" dirty="0">
              <a:cs typeface="+mn-cs"/>
            </a:endParaRPr>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465B64-1CE6-684D-9FFF-679458414CC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258761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d.    Older people develop an inability to differentiate colors and have decreased night vision. </a:t>
            </a:r>
          </a:p>
          <a:p>
            <a:pPr indent="-228600">
              <a:spcBef>
                <a:spcPts val="0"/>
              </a:spcBef>
              <a:spcAft>
                <a:spcPts val="300"/>
              </a:spcAft>
              <a:tabLst>
                <a:tab pos="685800" algn="l"/>
              </a:tabLst>
              <a:defRPr/>
            </a:pPr>
            <a:r>
              <a:rPr lang="en-IN" dirty="0">
                <a:latin typeface="Times New Roman"/>
                <a:ea typeface="Times New Roman"/>
                <a:cs typeface="+mn-cs"/>
              </a:rPr>
              <a:t>e.    The inability to see up close is called presbyopia and it is caused by a loss of elasticity of the crystalline lens.</a:t>
            </a:r>
          </a:p>
          <a:p>
            <a:pPr indent="-228600">
              <a:spcBef>
                <a:spcPts val="0"/>
              </a:spcBef>
              <a:spcAft>
                <a:spcPts val="300"/>
              </a:spcAft>
              <a:buAutoNum type="alphaLcPeriod" startAt="6"/>
              <a:tabLst>
                <a:tab pos="685800" algn="l"/>
              </a:tabLst>
              <a:defRPr/>
            </a:pPr>
            <a:r>
              <a:rPr lang="en-IN" dirty="0">
                <a:latin typeface="Times New Roman"/>
                <a:ea typeface="Times New Roman"/>
                <a:cs typeface="+mn-cs"/>
              </a:rPr>
              <a:t>  A number of other disease processes plague the vision of older adults, including: </a:t>
            </a:r>
          </a:p>
          <a:p>
            <a:pPr marL="0" indent="0">
              <a:spcBef>
                <a:spcPts val="0"/>
              </a:spcBef>
              <a:spcAft>
                <a:spcPts val="300"/>
              </a:spcAft>
              <a:buNone/>
              <a:tabLst>
                <a:tab pos="685800" algn="l"/>
              </a:tabLst>
              <a:defRPr/>
            </a:pPr>
            <a:r>
              <a:rPr lang="en-IN" dirty="0">
                <a:latin typeface="Times New Roman"/>
                <a:ea typeface="Times New Roman"/>
                <a:cs typeface="+mn-cs"/>
              </a:rPr>
              <a:t>      i.    Glaucoma</a:t>
            </a:r>
          </a:p>
          <a:p>
            <a:pPr marL="0" indent="0">
              <a:spcBef>
                <a:spcPts val="0"/>
              </a:spcBef>
              <a:spcAft>
                <a:spcPts val="300"/>
              </a:spcAft>
              <a:buNone/>
              <a:tabLst>
                <a:tab pos="685800" algn="l"/>
              </a:tabLst>
              <a:defRPr/>
            </a:pPr>
            <a:r>
              <a:rPr lang="en-IN" dirty="0">
                <a:latin typeface="Times New Roman"/>
                <a:ea typeface="Times New Roman"/>
                <a:cs typeface="+mn-cs"/>
              </a:rPr>
              <a:t>      ii.   Macular degeneration</a:t>
            </a:r>
          </a:p>
          <a:p>
            <a:pPr marL="0" indent="0">
              <a:spcBef>
                <a:spcPts val="0"/>
              </a:spcBef>
              <a:spcAft>
                <a:spcPts val="300"/>
              </a:spcAft>
              <a:buNone/>
              <a:tabLst>
                <a:tab pos="685800" algn="l"/>
              </a:tabLst>
              <a:defRPr/>
            </a:pPr>
            <a:r>
              <a:rPr lang="en-IN" dirty="0">
                <a:latin typeface="Times New Roman"/>
                <a:ea typeface="Times New Roman"/>
                <a:cs typeface="+mn-cs"/>
              </a:rPr>
              <a:t>      iii.  Retinal detachment</a:t>
            </a:r>
          </a:p>
          <a:p>
            <a:pPr>
              <a:defRPr/>
            </a:pPr>
            <a:endParaRPr lang="en-US" dirty="0">
              <a:cs typeface="+mn-cs"/>
            </a:endParaRPr>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2BB1E4-4419-D847-BB5C-6D2386EE960A}"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136081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6.    Hearing</a:t>
            </a:r>
          </a:p>
          <a:p>
            <a:pPr marL="457200" indent="-228600">
              <a:spcBef>
                <a:spcPts val="0"/>
              </a:spcBef>
              <a:spcAft>
                <a:spcPts val="300"/>
              </a:spcAft>
              <a:tabLst>
                <a:tab pos="457200" algn="l"/>
              </a:tabLst>
              <a:defRPr/>
            </a:pPr>
            <a:r>
              <a:rPr lang="en-IN" sz="1400" dirty="0">
                <a:latin typeface="Times New Roman"/>
                <a:ea typeface="Times New Roman"/>
                <a:cs typeface="+mn-cs"/>
              </a:rPr>
              <a:t>  a.    Changes in the inner ear make hearing high-frequency sounds difficult.</a:t>
            </a:r>
          </a:p>
          <a:p>
            <a:pPr marL="457200" indent="-228600">
              <a:spcBef>
                <a:spcPts val="0"/>
              </a:spcBef>
              <a:spcAft>
                <a:spcPts val="300"/>
              </a:spcAft>
              <a:tabLst>
                <a:tab pos="457200" algn="l"/>
              </a:tabLst>
              <a:defRPr/>
            </a:pPr>
            <a:r>
              <a:rPr lang="en-IN" sz="1400" dirty="0">
                <a:latin typeface="Times New Roman"/>
                <a:ea typeface="Times New Roman"/>
                <a:cs typeface="+mn-cs"/>
              </a:rPr>
              <a:t>  b.    Changes in the ear can also cause problems with balance and make falls more likely.</a:t>
            </a:r>
          </a:p>
          <a:p>
            <a:pPr marL="457200" indent="-228600">
              <a:spcBef>
                <a:spcPts val="0"/>
              </a:spcBef>
              <a:spcAft>
                <a:spcPts val="300"/>
              </a:spcAft>
              <a:tabLst>
                <a:tab pos="457200" algn="l"/>
              </a:tabLst>
              <a:defRPr/>
            </a:pPr>
            <a:r>
              <a:rPr lang="en-IN" sz="1400" dirty="0">
                <a:latin typeface="Times New Roman"/>
                <a:ea typeface="Times New Roman"/>
                <a:cs typeface="+mn-cs"/>
              </a:rPr>
              <a:t>  c.    Presbycusis is a gradual hearing loss that occurs as we age.</a:t>
            </a:r>
          </a:p>
          <a:p>
            <a:pPr marL="457200" indent="-228600">
              <a:spcBef>
                <a:spcPts val="0"/>
              </a:spcBef>
              <a:spcAft>
                <a:spcPts val="300"/>
              </a:spcAft>
              <a:tabLst>
                <a:tab pos="457200" algn="l"/>
              </a:tabLst>
              <a:defRPr/>
            </a:pPr>
            <a:r>
              <a:rPr lang="en-IN" sz="1400" dirty="0">
                <a:latin typeface="Times New Roman"/>
                <a:ea typeface="Times New Roman"/>
                <a:cs typeface="+mn-cs"/>
              </a:rPr>
              <a:t>  d.    Heredity and long-term exposure to loud noises are the main factors that contribute to hearing loss.</a:t>
            </a:r>
          </a:p>
          <a:p>
            <a:pPr marL="457200" indent="-228600">
              <a:spcBef>
                <a:spcPts val="0"/>
              </a:spcBef>
              <a:spcAft>
                <a:spcPts val="300"/>
              </a:spcAft>
              <a:tabLst>
                <a:tab pos="457200" algn="l"/>
              </a:tabLst>
              <a:defRPr/>
            </a:pPr>
            <a:r>
              <a:rPr lang="en-IN" sz="1400" dirty="0">
                <a:latin typeface="Times New Roman"/>
                <a:ea typeface="Times New Roman"/>
                <a:cs typeface="+mn-cs"/>
              </a:rPr>
              <a:t>  e.    When assessing your patient, check for the use of hearing aids.</a:t>
            </a:r>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F30704C-B506-2040-BD06-36D46D75365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849202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7.    Taste</a:t>
            </a:r>
          </a:p>
          <a:p>
            <a:pPr marL="457200" indent="-228600">
              <a:spcBef>
                <a:spcPts val="0"/>
              </a:spcBef>
              <a:spcAft>
                <a:spcPts val="300"/>
              </a:spcAft>
              <a:tabLst>
                <a:tab pos="457200" algn="l"/>
              </a:tabLst>
              <a:defRPr/>
            </a:pPr>
            <a:r>
              <a:rPr lang="en-US" sz="1200" kern="1200" dirty="0">
                <a:solidFill>
                  <a:schemeClr val="tx1"/>
                </a:solidFill>
                <a:effectLst/>
                <a:latin typeface="Times New Roman" pitchFamily="18" charset="0"/>
                <a:ea typeface="MS PGothic" pitchFamily="34" charset="-128"/>
                <a:cs typeface="MS PGothic" charset="0"/>
              </a:rPr>
              <a:t>  a.   The sense of taste can be diminished because of a decrease in the number of taste buds, which can lead to lessened interest in eating, weight loss, malnutrition, and fatigue.</a:t>
            </a:r>
            <a:endParaRPr lang="en-US" dirty="0">
              <a:cs typeface="+mn-cs"/>
            </a:endParaRP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2CB8BD-7BCB-7D49-888E-666FF60A6EF1}" type="slidenum">
              <a:rPr lang="en-US" altLang="en-US" sz="1200"/>
              <a:pPr eaLnBrk="1" hangingPunct="1"/>
              <a:t>44</a:t>
            </a:fld>
            <a:endParaRPr lang="en-US" altLang="en-US" sz="1200" dirty="0"/>
          </a:p>
        </p:txBody>
      </p:sp>
    </p:spTree>
    <p:extLst>
      <p:ext uri="{BB962C8B-B14F-4D97-AF65-F5344CB8AC3E}">
        <p14:creationId xmlns:p14="http://schemas.microsoft.com/office/powerpoint/2010/main" val="377040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7.    Touch</a:t>
            </a:r>
          </a:p>
          <a:p>
            <a:pPr marL="457200" indent="-228600">
              <a:spcBef>
                <a:spcPts val="0"/>
              </a:spcBef>
              <a:spcAft>
                <a:spcPts val="300"/>
              </a:spcAft>
              <a:tabLst>
                <a:tab pos="457200" algn="l"/>
              </a:tabLst>
              <a:defRPr/>
            </a:pPr>
            <a:r>
              <a:rPr lang="en-IN" sz="1400" dirty="0">
                <a:latin typeface="Times New Roman"/>
                <a:ea typeface="Times New Roman"/>
                <a:cs typeface="+mn-cs"/>
              </a:rPr>
              <a:t>  a.    Decreased sense of touch and pain perception from the loss of the end nerve fibers.</a:t>
            </a:r>
          </a:p>
          <a:p>
            <a:pPr marL="457200" indent="-228600">
              <a:spcBef>
                <a:spcPts val="0"/>
              </a:spcBef>
              <a:spcAft>
                <a:spcPts val="300"/>
              </a:spcAft>
              <a:tabLst>
                <a:tab pos="457200" algn="l"/>
              </a:tabLst>
              <a:defRPr/>
            </a:pPr>
            <a:r>
              <a:rPr lang="en-IN" sz="1400" dirty="0">
                <a:latin typeface="Times New Roman"/>
                <a:ea typeface="Times New Roman"/>
                <a:cs typeface="+mn-cs"/>
              </a:rPr>
              <a:t>  b.    An older person may be injured and not know it.</a:t>
            </a:r>
          </a:p>
          <a:p>
            <a:pPr marL="457200" indent="-228600">
              <a:spcBef>
                <a:spcPts val="0"/>
              </a:spcBef>
              <a:spcAft>
                <a:spcPts val="300"/>
              </a:spcAft>
              <a:tabLst>
                <a:tab pos="457200" algn="l"/>
              </a:tabLst>
              <a:defRPr/>
            </a:pPr>
            <a:r>
              <a:rPr lang="en-IN" sz="1400" dirty="0">
                <a:latin typeface="Times New Roman"/>
                <a:ea typeface="Times New Roman"/>
                <a:cs typeface="+mn-cs"/>
              </a:rPr>
              <a:t>	    i.    Decreased sensation of hot and cold.</a:t>
            </a: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57ED318-B5D8-5048-A0DD-83D148B62732}"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848454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B.    Pathophysiology</a:t>
            </a:r>
          </a:p>
          <a:p>
            <a:pPr marL="228600" indent="-228600">
              <a:spcBef>
                <a:spcPts val="600"/>
              </a:spcBef>
              <a:spcAft>
                <a:spcPts val="600"/>
              </a:spcAft>
              <a:tabLst>
                <a:tab pos="228600" algn="l"/>
              </a:tabLst>
              <a:defRPr/>
            </a:pPr>
            <a:r>
              <a:rPr lang="en-IN" sz="1400" dirty="0">
                <a:latin typeface="Times New Roman"/>
                <a:ea typeface="Times New Roman"/>
                <a:cs typeface="+mn-cs"/>
              </a:rPr>
              <a:t>	  1.    Dementia</a:t>
            </a:r>
          </a:p>
          <a:p>
            <a:pPr marL="228600" indent="-228600">
              <a:spcBef>
                <a:spcPts val="600"/>
              </a:spcBef>
              <a:spcAft>
                <a:spcPts val="600"/>
              </a:spcAft>
              <a:tabLst>
                <a:tab pos="228600" algn="l"/>
              </a:tabLst>
              <a:defRPr/>
            </a:pPr>
            <a:r>
              <a:rPr lang="en-IN" sz="1400" dirty="0">
                <a:latin typeface="Times New Roman"/>
                <a:ea typeface="Times New Roman"/>
                <a:cs typeface="+mn-cs"/>
              </a:rPr>
              <a:t>	         a.    The slow onset of progressive disorientation, shortened attention span, and loss of cognitive function.</a:t>
            </a:r>
          </a:p>
          <a:p>
            <a:pPr marL="228600" indent="-228600">
              <a:spcBef>
                <a:spcPts val="600"/>
              </a:spcBef>
              <a:spcAft>
                <a:spcPts val="600"/>
              </a:spcAft>
              <a:tabLst>
                <a:tab pos="228600" algn="l"/>
              </a:tabLst>
              <a:defRPr/>
            </a:pPr>
            <a:r>
              <a:rPr lang="en-IN" sz="1400" dirty="0">
                <a:latin typeface="Times New Roman"/>
                <a:ea typeface="Times New Roman"/>
                <a:cs typeface="+mn-cs"/>
              </a:rPr>
              <a:t>	         b.    A chronic, generally irreversible condition that causes a progressive loss of cognitive abilities, psychomotor skills, and social skills.</a:t>
            </a:r>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546A46-CEBC-7248-A92F-E64BD3498AEC}"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473873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IN" altLang="en-US" dirty="0">
                <a:latin typeface="Times New Roman" charset="0"/>
                <a:ea typeface="MS PGothic" charset="-128"/>
              </a:rPr>
              <a:t>c.    </a:t>
            </a:r>
            <a:r>
              <a:rPr lang="en-US" sz="1200" kern="1200" dirty="0">
                <a:solidFill>
                  <a:schemeClr val="tx1"/>
                </a:solidFill>
                <a:effectLst/>
                <a:latin typeface="Times New Roman" pitchFamily="18" charset="0"/>
                <a:ea typeface="MS PGothic" pitchFamily="34" charset="-128"/>
                <a:cs typeface="MS PGothic" charset="0"/>
              </a:rPr>
              <a:t>Potential causes include Alzheimer disease, Parkinson disease, stroke, and genetic factors.</a:t>
            </a:r>
          </a:p>
          <a:p>
            <a:pPr>
              <a:spcBef>
                <a:spcPct val="0"/>
              </a:spcBef>
              <a:spcAft>
                <a:spcPts val="300"/>
              </a:spcAft>
            </a:pPr>
            <a:r>
              <a:rPr lang="en-IN" altLang="en-US" dirty="0">
                <a:latin typeface="Times New Roman" charset="0"/>
                <a:ea typeface="MS PGothic" charset="-128"/>
              </a:rPr>
              <a:t>d.    Determine the patient’s normal mental status by questioning family members or friends; evaluate history, risk factors, and current medications.</a:t>
            </a: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7C7105-86B1-B44B-A025-8A3A9DCDFE07}"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658446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5"/>
              <a:tabLst>
                <a:tab pos="685800" algn="l"/>
              </a:tabLst>
              <a:defRPr/>
            </a:pPr>
            <a:r>
              <a:rPr lang="en-IN" dirty="0">
                <a:latin typeface="Times New Roman"/>
                <a:ea typeface="Times New Roman"/>
                <a:cs typeface="+mn-cs"/>
              </a:rPr>
              <a:t>The patient might exhibit loss of cognitive function.</a:t>
            </a:r>
          </a:p>
          <a:p>
            <a:pPr marL="0" indent="0">
              <a:spcBef>
                <a:spcPts val="0"/>
              </a:spcBef>
              <a:spcAft>
                <a:spcPts val="300"/>
              </a:spcAft>
              <a:buNone/>
              <a:tabLst>
                <a:tab pos="685800" algn="l"/>
              </a:tabLst>
              <a:defRPr/>
            </a:pPr>
            <a:r>
              <a:rPr lang="en-IN" dirty="0">
                <a:latin typeface="Times New Roman"/>
                <a:ea typeface="Times New Roman"/>
                <a:cs typeface="+mn-cs"/>
              </a:rPr>
              <a:t>      i.    Patients may have short- and long-term memory problems and a decreased attention span, or they may be unable to perform their daily routines.</a:t>
            </a:r>
          </a:p>
          <a:p>
            <a:pPr marL="0" indent="0">
              <a:spcBef>
                <a:spcPts val="0"/>
              </a:spcBef>
              <a:spcAft>
                <a:spcPts val="300"/>
              </a:spcAft>
              <a:buNone/>
              <a:tabLst>
                <a:tab pos="685800" algn="l"/>
              </a:tabLst>
              <a:defRPr/>
            </a:pPr>
            <a:r>
              <a:rPr lang="en-IN" dirty="0">
                <a:latin typeface="Times New Roman"/>
                <a:ea typeface="Times New Roman"/>
                <a:cs typeface="+mn-cs"/>
              </a:rPr>
              <a:t>      ii.   They also may show a decreased ability to communicate and appear confused.</a:t>
            </a:r>
          </a:p>
          <a:p>
            <a:pPr marL="685800" indent="-228600">
              <a:spcBef>
                <a:spcPts val="0"/>
              </a:spcBef>
              <a:spcAft>
                <a:spcPts val="300"/>
              </a:spcAft>
              <a:tabLst>
                <a:tab pos="685800" algn="l"/>
              </a:tabLst>
              <a:defRPr/>
            </a:pPr>
            <a:r>
              <a:rPr lang="en-IN" dirty="0">
                <a:latin typeface="Times New Roman"/>
                <a:ea typeface="Times New Roman"/>
                <a:cs typeface="+mn-cs"/>
              </a:rPr>
              <a:t>	</a:t>
            </a:r>
            <a:endParaRPr lang="en-US" dirty="0">
              <a:cs typeface="+mn-cs"/>
            </a:endParaRPr>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0BD9C5-8DE5-A44A-9288-7EE741FA8898}" type="slidenum">
              <a:rPr lang="en-US" altLang="en-US" sz="1200"/>
              <a:pPr eaLnBrk="1" hangingPunct="1"/>
              <a:t>48</a:t>
            </a:fld>
            <a:endParaRPr lang="en-US" altLang="en-US" sz="1200" dirty="0"/>
          </a:p>
        </p:txBody>
      </p:sp>
    </p:spTree>
    <p:extLst>
      <p:ext uri="{BB962C8B-B14F-4D97-AF65-F5344CB8AC3E}">
        <p14:creationId xmlns:p14="http://schemas.microsoft.com/office/powerpoint/2010/main" val="206454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2.    Delirium</a:t>
            </a:r>
          </a:p>
          <a:p>
            <a:pPr marL="457200" indent="-228600">
              <a:spcBef>
                <a:spcPts val="0"/>
              </a:spcBef>
              <a:spcAft>
                <a:spcPts val="300"/>
              </a:spcAft>
              <a:tabLst>
                <a:tab pos="457200" algn="l"/>
              </a:tabLst>
              <a:defRPr/>
            </a:pPr>
            <a:r>
              <a:rPr lang="en-IN" sz="1400" dirty="0">
                <a:latin typeface="Times New Roman"/>
                <a:ea typeface="Times New Roman"/>
                <a:cs typeface="+mn-cs"/>
              </a:rPr>
              <a:t>  a.    A sudden change in mental status, consciousness, or cognitive processes.</a:t>
            </a:r>
          </a:p>
          <a:p>
            <a:pPr marL="457200" indent="-228600">
              <a:spcBef>
                <a:spcPts val="0"/>
              </a:spcBef>
              <a:spcAft>
                <a:spcPts val="300"/>
              </a:spcAft>
              <a:tabLst>
                <a:tab pos="457200" algn="l"/>
              </a:tabLst>
              <a:defRPr/>
            </a:pPr>
            <a:r>
              <a:rPr lang="en-IN" sz="1400" dirty="0">
                <a:latin typeface="Times New Roman"/>
                <a:ea typeface="Times New Roman"/>
                <a:cs typeface="+mn-cs"/>
              </a:rPr>
              <a:t>  b.   Marked by the inability to focus, think logically, and maintain attention</a:t>
            </a:r>
          </a:p>
          <a:p>
            <a:pPr marL="457200" indent="-228600">
              <a:spcBef>
                <a:spcPts val="0"/>
              </a:spcBef>
              <a:spcAft>
                <a:spcPts val="300"/>
              </a:spcAft>
              <a:tabLst>
                <a:tab pos="457200" algn="l"/>
              </a:tabLst>
              <a:defRPr/>
            </a:pPr>
            <a:r>
              <a:rPr lang="en-IN" sz="1400" dirty="0">
                <a:latin typeface="Times New Roman"/>
                <a:ea typeface="Times New Roman"/>
                <a:cs typeface="+mn-cs"/>
              </a:rPr>
              <a:t>  c.    Affects 15% to 50% of hospitalized people aged 70 years or older.</a:t>
            </a:r>
          </a:p>
          <a:p>
            <a:pPr marL="457200" indent="-228600">
              <a:spcBef>
                <a:spcPts val="0"/>
              </a:spcBef>
              <a:spcAft>
                <a:spcPts val="300"/>
              </a:spcAft>
              <a:tabLst>
                <a:tab pos="457200" algn="l"/>
              </a:tabLst>
              <a:defRPr/>
            </a:pPr>
            <a:r>
              <a:rPr lang="en-IN" sz="1400" dirty="0">
                <a:latin typeface="Times New Roman"/>
                <a:ea typeface="Times New Roman"/>
                <a:cs typeface="+mn-cs"/>
              </a:rPr>
              <a:t>	</a:t>
            </a:r>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0EF98A7-9038-544F-A643-F3E22E5CD21E}"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842377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685800" algn="l"/>
              </a:tabLst>
              <a:defRPr/>
            </a:pPr>
            <a:r>
              <a:rPr lang="en-IN" dirty="0">
                <a:latin typeface="Times New Roman"/>
                <a:ea typeface="Times New Roman"/>
                <a:cs typeface="+mn-cs"/>
              </a:rPr>
              <a:t>d.    Usually the result of a reversible physical ailment, such as tumors or fever, or metabolic causes.</a:t>
            </a:r>
          </a:p>
          <a:p>
            <a:pPr indent="-228600">
              <a:spcBef>
                <a:spcPts val="0"/>
              </a:spcBef>
              <a:spcAft>
                <a:spcPts val="300"/>
              </a:spcAft>
              <a:tabLst>
                <a:tab pos="685800" algn="l"/>
              </a:tabLst>
              <a:defRPr/>
            </a:pPr>
            <a:r>
              <a:rPr lang="en-IN" dirty="0">
                <a:latin typeface="Times New Roman"/>
                <a:ea typeface="Times New Roman"/>
                <a:cs typeface="+mn-cs"/>
              </a:rPr>
              <a:t>e.    Important things to look for in the history are:</a:t>
            </a:r>
          </a:p>
          <a:p>
            <a:r>
              <a:rPr lang="en-IN" sz="1200" kern="1200" dirty="0">
                <a:solidFill>
                  <a:schemeClr val="tx1"/>
                </a:solidFill>
                <a:effectLst/>
                <a:latin typeface="Times New Roman"/>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Intoxication or withdrawal from alcohol</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Withdrawal from sedatives</a:t>
            </a:r>
          </a:p>
          <a:p>
            <a:r>
              <a:rPr lang="en-US" sz="1200" kern="1200" dirty="0">
                <a:solidFill>
                  <a:schemeClr val="tx1"/>
                </a:solidFill>
                <a:effectLst/>
                <a:latin typeface="Times New Roman" pitchFamily="18" charset="0"/>
                <a:ea typeface="MS PGothic" pitchFamily="34" charset="-128"/>
                <a:cs typeface="MS PGothic" charset="0"/>
              </a:rPr>
              <a:t>       iii.  Medical conditions such as a UTI, bowel obstruction, dehydration, fever, cardiovascular disease, hyperglycemia or hypoglycemia, depression, malnutrition and environmental emergencies.</a:t>
            </a:r>
            <a:endParaRPr lang="en-IN" dirty="0">
              <a:latin typeface="Times New Roman"/>
              <a:ea typeface="Times New Roman"/>
              <a:cs typeface="+mn-cs"/>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2AE019-CAE3-AF4C-AB0B-9828A7B4D3DB}" type="slidenum">
              <a:rPr lang="en-US" altLang="en-US" sz="1200"/>
              <a:pPr eaLnBrk="1" hangingPunct="1"/>
              <a:t>50</a:t>
            </a:fld>
            <a:endParaRPr lang="en-US" altLang="en-US" sz="1200" dirty="0"/>
          </a:p>
        </p:txBody>
      </p:sp>
    </p:spTree>
    <p:extLst>
      <p:ext uri="{BB962C8B-B14F-4D97-AF65-F5344CB8AC3E}">
        <p14:creationId xmlns:p14="http://schemas.microsoft.com/office/powerpoint/2010/main" val="27983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Patients With Special Challenges</a:t>
            </a:r>
          </a:p>
          <a:p>
            <a:r>
              <a:rPr lang="en-US" altLang="en-US" dirty="0">
                <a:latin typeface="Times New Roman" charset="0"/>
                <a:ea typeface="MS PGothic" charset="-128"/>
              </a:rPr>
              <a:t>• Recognizing and reporting abuse and neglect</a:t>
            </a:r>
          </a:p>
          <a:p>
            <a:r>
              <a:rPr lang="en-US" altLang="en-US" dirty="0">
                <a:latin typeface="Times New Roman" charset="0"/>
                <a:ea typeface="MS PGothic" charset="-128"/>
              </a:rPr>
              <a:t>• Health care implications of</a:t>
            </a:r>
          </a:p>
          <a:p>
            <a:pPr lvl="1"/>
            <a:r>
              <a:rPr lang="en-US" altLang="en-US" dirty="0">
                <a:latin typeface="Times New Roman" charset="0"/>
                <a:ea typeface="MS PGothic" charset="-128"/>
              </a:rPr>
              <a:t>• Abuse </a:t>
            </a:r>
          </a:p>
          <a:p>
            <a:pPr lvl="1"/>
            <a:r>
              <a:rPr lang="en-US" altLang="en-US" dirty="0">
                <a:latin typeface="Times New Roman" charset="0"/>
                <a:ea typeface="MS PGothic" charset="-128"/>
              </a:rPr>
              <a:t>• Neglect </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67A893-38BF-9840-A4C3-C160820C6F9F}" type="slidenum">
              <a:rPr lang="en-US" altLang="en-US" sz="1200"/>
              <a:pPr eaLnBrk="1" hangingPunct="1"/>
              <a:t>6</a:t>
            </a:fld>
            <a:endParaRPr lang="en-US" altLang="en-US" sz="1200" dirty="0"/>
          </a:p>
        </p:txBody>
      </p:sp>
    </p:spTree>
    <p:extLst>
      <p:ext uri="{BB962C8B-B14F-4D97-AF65-F5344CB8AC3E}">
        <p14:creationId xmlns:p14="http://schemas.microsoft.com/office/powerpoint/2010/main" val="1765777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buAutoNum type="alphaLcPeriod" startAt="6"/>
              <a:tabLst>
                <a:tab pos="685800" algn="l"/>
              </a:tabLst>
              <a:defRPr/>
            </a:pPr>
            <a:r>
              <a:rPr lang="en-US" dirty="0">
                <a:latin typeface="Times New Roman"/>
                <a:ea typeface="Times New Roman"/>
                <a:cs typeface="+mn-cs"/>
              </a:rPr>
              <a:t>Assess and manage the patient for:</a:t>
            </a:r>
          </a:p>
          <a:p>
            <a:pPr marL="0" indent="0">
              <a:spcBef>
                <a:spcPts val="0"/>
              </a:spcBef>
              <a:spcAft>
                <a:spcPts val="300"/>
              </a:spcAft>
              <a:buNone/>
              <a:tabLst>
                <a:tab pos="685800" algn="l"/>
              </a:tabLst>
              <a:defRPr/>
            </a:pPr>
            <a:r>
              <a:rPr lang="en-US" dirty="0">
                <a:latin typeface="Times New Roman"/>
                <a:ea typeface="Times New Roman"/>
                <a:cs typeface="+mn-cs"/>
              </a:rPr>
              <a:t>      i.    Hypoxia</a:t>
            </a:r>
          </a:p>
          <a:p>
            <a:pPr marL="0" indent="0">
              <a:spcBef>
                <a:spcPts val="0"/>
              </a:spcBef>
              <a:spcAft>
                <a:spcPts val="300"/>
              </a:spcAft>
              <a:buNone/>
              <a:tabLst>
                <a:tab pos="685800" algn="l"/>
              </a:tabLst>
              <a:defRPr/>
            </a:pPr>
            <a:r>
              <a:rPr lang="en-US" dirty="0">
                <a:latin typeface="Times New Roman"/>
                <a:ea typeface="Times New Roman"/>
                <a:cs typeface="+mn-cs"/>
              </a:rPr>
              <a:t>      ii.   Hypovolemia</a:t>
            </a:r>
          </a:p>
          <a:p>
            <a:pPr marL="0" indent="0">
              <a:spcBef>
                <a:spcPts val="0"/>
              </a:spcBef>
              <a:spcAft>
                <a:spcPts val="300"/>
              </a:spcAft>
              <a:buNone/>
              <a:tabLst>
                <a:tab pos="685800" algn="l"/>
              </a:tabLst>
              <a:defRPr/>
            </a:pPr>
            <a:r>
              <a:rPr lang="en-US" dirty="0">
                <a:latin typeface="Times New Roman"/>
                <a:ea typeface="Times New Roman"/>
                <a:cs typeface="+mn-cs"/>
              </a:rPr>
              <a:t>      iii.  Hypoglycemia</a:t>
            </a:r>
          </a:p>
          <a:p>
            <a:pPr marL="0" indent="0">
              <a:spcBef>
                <a:spcPts val="0"/>
              </a:spcBef>
              <a:spcAft>
                <a:spcPts val="300"/>
              </a:spcAft>
              <a:buNone/>
              <a:tabLst>
                <a:tab pos="685800" algn="l"/>
              </a:tabLst>
              <a:defRPr/>
            </a:pPr>
            <a:r>
              <a:rPr lang="en-US" dirty="0">
                <a:latin typeface="Times New Roman"/>
                <a:ea typeface="Times New Roman"/>
                <a:cs typeface="+mn-cs"/>
              </a:rPr>
              <a:t>      iv.  Hypothermia</a:t>
            </a:r>
          </a:p>
          <a:p>
            <a:pPr indent="-228600">
              <a:spcBef>
                <a:spcPts val="0"/>
              </a:spcBef>
              <a:spcAft>
                <a:spcPts val="300"/>
              </a:spcAft>
              <a:tabLst>
                <a:tab pos="685800" algn="l"/>
              </a:tabLst>
              <a:defRPr/>
            </a:pPr>
            <a:r>
              <a:rPr lang="en-US" dirty="0">
                <a:latin typeface="Times New Roman"/>
                <a:ea typeface="Times New Roman"/>
                <a:cs typeface="+mn-cs"/>
              </a:rPr>
              <a:t>g.   You may see changes in circulation, breath sounds, motor function, and pupillary response.</a:t>
            </a:r>
          </a:p>
          <a:p>
            <a:pPr marL="685800" indent="-228600">
              <a:spcBef>
                <a:spcPts val="0"/>
              </a:spcBef>
              <a:spcAft>
                <a:spcPts val="300"/>
              </a:spcAft>
              <a:tabLst>
                <a:tab pos="685800" algn="l"/>
              </a:tabLst>
              <a:defRPr/>
            </a:pPr>
            <a:r>
              <a:rPr lang="en-US" dirty="0">
                <a:latin typeface="Times New Roman"/>
                <a:ea typeface="Times New Roman"/>
                <a:cs typeface="+mn-cs"/>
              </a:rPr>
              <a:t>	</a:t>
            </a:r>
            <a:endParaRPr lang="en-US" dirty="0">
              <a:cs typeface="+mn-cs"/>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45B999-565C-5340-B34A-9206EE994EFB}" type="slidenum">
              <a:rPr lang="en-US" altLang="en-US" sz="1200"/>
              <a:pPr eaLnBrk="1" hangingPunct="1"/>
              <a:t>51</a:t>
            </a:fld>
            <a:endParaRPr lang="en-US" altLang="en-US" sz="1200" dirty="0"/>
          </a:p>
        </p:txBody>
      </p:sp>
    </p:spTree>
    <p:extLst>
      <p:ext uri="{BB962C8B-B14F-4D97-AF65-F5344CB8AC3E}">
        <p14:creationId xmlns:p14="http://schemas.microsoft.com/office/powerpoint/2010/main" val="209372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3.    Syncope </a:t>
            </a:r>
          </a:p>
          <a:p>
            <a:pPr marL="457200" indent="-228600">
              <a:spcBef>
                <a:spcPts val="0"/>
              </a:spcBef>
              <a:spcAft>
                <a:spcPts val="300"/>
              </a:spcAft>
              <a:tabLst>
                <a:tab pos="457200" algn="l"/>
              </a:tabLst>
              <a:defRPr/>
            </a:pPr>
            <a:r>
              <a:rPr lang="en-IN" sz="1400" dirty="0">
                <a:latin typeface="Times New Roman"/>
                <a:ea typeface="Times New Roman"/>
                <a:cs typeface="+mn-cs"/>
              </a:rPr>
              <a:t>  a.    Always assume that this is a life-threatening problem until proven otherwise.</a:t>
            </a:r>
          </a:p>
          <a:p>
            <a:pPr marL="457200" indent="-228600">
              <a:spcBef>
                <a:spcPts val="0"/>
              </a:spcBef>
              <a:spcAft>
                <a:spcPts val="300"/>
              </a:spcAft>
              <a:tabLst>
                <a:tab pos="457200" algn="l"/>
              </a:tabLst>
              <a:defRPr/>
            </a:pPr>
            <a:r>
              <a:rPr lang="en-IN" sz="1400" dirty="0">
                <a:latin typeface="Times New Roman"/>
                <a:ea typeface="Times New Roman"/>
                <a:cs typeface="+mn-cs"/>
              </a:rPr>
              <a:t>  b.    Often caused by an interruption of blood flow to the brain.</a:t>
            </a:r>
          </a:p>
          <a:p>
            <a:pPr marL="457200" indent="-228600">
              <a:spcBef>
                <a:spcPts val="0"/>
              </a:spcBef>
              <a:spcAft>
                <a:spcPts val="300"/>
              </a:spcAft>
              <a:tabLst>
                <a:tab pos="457200" algn="l"/>
              </a:tabLst>
              <a:defRPr/>
            </a:pPr>
            <a:r>
              <a:rPr lang="en-IN" sz="1400" dirty="0">
                <a:latin typeface="Times New Roman"/>
                <a:ea typeface="Times New Roman"/>
                <a:cs typeface="+mn-cs"/>
              </a:rPr>
              <a:t>	</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A62B1E-25B2-1348-B2F0-E22814FBA906}"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346217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Neuropathy</a:t>
            </a:r>
          </a:p>
          <a:p>
            <a:pPr marL="457200" indent="-228600">
              <a:spcBef>
                <a:spcPts val="0"/>
              </a:spcBef>
              <a:spcAft>
                <a:spcPts val="300"/>
              </a:spcAft>
              <a:tabLst>
                <a:tab pos="457200" algn="l"/>
              </a:tabLst>
              <a:defRPr/>
            </a:pPr>
            <a:r>
              <a:rPr lang="en-IN" sz="1400" dirty="0">
                <a:latin typeface="Times New Roman"/>
                <a:ea typeface="Times New Roman"/>
                <a:cs typeface="+mn-cs"/>
              </a:rPr>
              <a:t> a.    A disorder of the nerves of the peripheral nervous system in which function and structure of the peripheral motor, sensory, and autonomic neurons are impaired</a:t>
            </a:r>
          </a:p>
          <a:p>
            <a:pPr marL="457200" indent="-228600">
              <a:spcBef>
                <a:spcPts val="0"/>
              </a:spcBef>
              <a:spcAft>
                <a:spcPts val="300"/>
              </a:spcAft>
              <a:tabLst>
                <a:tab pos="457200" algn="l"/>
              </a:tabLst>
              <a:defRPr/>
            </a:pPr>
            <a:r>
              <a:rPr lang="en-IN" sz="1400" dirty="0">
                <a:latin typeface="Times New Roman"/>
                <a:ea typeface="Times New Roman"/>
                <a:cs typeface="+mn-cs"/>
              </a:rPr>
              <a:t> b.    Symptoms depend on whether the nerves affected are motor, sensory, or autonomic and where the nerves are located.</a:t>
            </a:r>
          </a:p>
          <a:p>
            <a:pPr marL="685800" indent="-228600">
              <a:spcBef>
                <a:spcPts val="0"/>
              </a:spcBef>
              <a:spcAft>
                <a:spcPts val="300"/>
              </a:spcAft>
              <a:tabLst>
                <a:tab pos="685800" algn="l"/>
              </a:tabLst>
              <a:defRPr/>
            </a:pPr>
            <a:endParaRPr lang="en-US" dirty="0">
              <a:latin typeface="Times New Roman"/>
              <a:ea typeface="Times New Roman"/>
              <a:cs typeface="+mn-cs"/>
            </a:endParaRPr>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44B39-5D11-694F-9A3D-39705380255B}" type="slidenum">
              <a:rPr lang="en-US" altLang="en-US" sz="1200"/>
              <a:pPr eaLnBrk="1" hangingPunct="1"/>
              <a:t>53</a:t>
            </a:fld>
            <a:endParaRPr lang="en-US" altLang="en-US" sz="1200" dirty="0"/>
          </a:p>
        </p:txBody>
      </p:sp>
    </p:spTree>
    <p:extLst>
      <p:ext uri="{BB962C8B-B14F-4D97-AF65-F5344CB8AC3E}">
        <p14:creationId xmlns:p14="http://schemas.microsoft.com/office/powerpoint/2010/main" val="21332172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2000" dirty="0">
                <a:latin typeface="Times New Roman"/>
                <a:ea typeface="Times New Roman"/>
                <a:cs typeface="+mn-cs"/>
              </a:rPr>
              <a:t>IX. Changes in the Gastrointestinal System</a:t>
            </a:r>
          </a:p>
          <a:p>
            <a:pPr>
              <a:spcBef>
                <a:spcPts val="1800"/>
              </a:spcBef>
              <a:spcAft>
                <a:spcPts val="600"/>
              </a:spcAft>
              <a:defRPr/>
            </a:pPr>
            <a:r>
              <a:rPr lang="en-IN" sz="2000" dirty="0">
                <a:latin typeface="Times New Roman"/>
                <a:ea typeface="Times New Roman"/>
                <a:cs typeface="+mn-cs"/>
              </a:rPr>
              <a:t>A.    Anatomy and physiology</a:t>
            </a:r>
          </a:p>
          <a:p>
            <a:pPr>
              <a:spcBef>
                <a:spcPts val="1800"/>
              </a:spcBef>
              <a:spcAft>
                <a:spcPts val="600"/>
              </a:spcAft>
              <a:defRPr/>
            </a:pPr>
            <a:r>
              <a:rPr lang="en-IN" sz="2000" dirty="0">
                <a:latin typeface="Times New Roman"/>
                <a:ea typeface="Times New Roman"/>
                <a:cs typeface="+mn-cs"/>
              </a:rPr>
              <a:t>       1.    Changes in the mouth include a reduction in the volume of saliva, with a resulting dryness of the mouth.</a:t>
            </a:r>
          </a:p>
          <a:p>
            <a:pPr>
              <a:spcBef>
                <a:spcPts val="1800"/>
              </a:spcBef>
              <a:spcAft>
                <a:spcPts val="600"/>
              </a:spcAft>
              <a:defRPr/>
            </a:pPr>
            <a:r>
              <a:rPr lang="en-IN" sz="2000" dirty="0">
                <a:latin typeface="Times New Roman"/>
                <a:ea typeface="Times New Roman"/>
                <a:cs typeface="+mn-cs"/>
              </a:rPr>
              <a:t>               a.    Dental loss is widespread in the older population and contributes to nutritional and digestive problems.</a:t>
            </a:r>
          </a:p>
          <a:p>
            <a:pPr>
              <a:spcBef>
                <a:spcPts val="1800"/>
              </a:spcBef>
              <a:spcAft>
                <a:spcPts val="600"/>
              </a:spcAft>
              <a:defRPr/>
            </a:pPr>
            <a:r>
              <a:rPr lang="en-IN" sz="2000" dirty="0">
                <a:latin typeface="Times New Roman"/>
                <a:ea typeface="Times New Roman"/>
                <a:cs typeface="+mn-cs"/>
              </a:rPr>
              <a:t>       2.    Gastric secretions are reduced as a person ages.</a:t>
            </a:r>
          </a:p>
          <a:p>
            <a:r>
              <a:rPr lang="en-US" sz="1200" kern="1200" dirty="0">
                <a:solidFill>
                  <a:schemeClr val="tx1"/>
                </a:solidFill>
                <a:effectLst/>
                <a:latin typeface="Times New Roman" pitchFamily="18" charset="0"/>
                <a:ea typeface="MS PGothic" pitchFamily="34" charset="-128"/>
                <a:cs typeface="MS PGothic" charset="0"/>
              </a:rPr>
              <a:t>       3.    Changes in gastric motility leads to slower gastric emptying.</a:t>
            </a:r>
          </a:p>
          <a:p>
            <a:r>
              <a:rPr lang="en-US" sz="1200" kern="1200" dirty="0">
                <a:solidFill>
                  <a:schemeClr val="tx1"/>
                </a:solidFill>
                <a:effectLst/>
                <a:latin typeface="Times New Roman" pitchFamily="18" charset="0"/>
                <a:ea typeface="MS PGothic" pitchFamily="34" charset="-128"/>
                <a:cs typeface="MS PGothic" charset="0"/>
              </a:rPr>
              <a:t>       4.    The incidence of certain diseases involving the bowel increases as a person grows older.</a:t>
            </a:r>
          </a:p>
          <a:p>
            <a:pPr>
              <a:spcBef>
                <a:spcPts val="1800"/>
              </a:spcBef>
              <a:spcAft>
                <a:spcPts val="600"/>
              </a:spcAft>
              <a:defRPr/>
            </a:pPr>
            <a:r>
              <a:rPr lang="en-IN" sz="2000" dirty="0">
                <a:latin typeface="Times New Roman"/>
                <a:ea typeface="Times New Roman"/>
                <a:cs typeface="+mn-cs"/>
              </a:rPr>
              <a:t>       5.    </a:t>
            </a:r>
            <a:r>
              <a:rPr lang="en-US" sz="1200" kern="1200" dirty="0">
                <a:solidFill>
                  <a:schemeClr val="tx1"/>
                </a:solidFill>
                <a:effectLst/>
                <a:latin typeface="Times New Roman" pitchFamily="18" charset="0"/>
                <a:ea typeface="MS PGothic" pitchFamily="34" charset="-128"/>
                <a:cs typeface="MS PGothic" charset="0"/>
              </a:rPr>
              <a:t>Blood flow to the liver declines and enzyme activity decreases.</a:t>
            </a:r>
          </a:p>
          <a:p>
            <a:pPr>
              <a:defRPr/>
            </a:pPr>
            <a:endParaRPr lang="en-US" dirty="0">
              <a:cs typeface="+mn-cs"/>
            </a:endParaRPr>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D7261E-B37F-7445-A37C-D60F4A075EC7}" type="slidenum">
              <a:rPr lang="en-US" altLang="en-US" sz="1200"/>
              <a:pPr eaLnBrk="1" hangingPunct="1"/>
              <a:t>54</a:t>
            </a:fld>
            <a:endParaRPr lang="en-US" altLang="en-US" sz="1200" dirty="0"/>
          </a:p>
        </p:txBody>
      </p:sp>
    </p:spTree>
    <p:extLst>
      <p:ext uri="{BB962C8B-B14F-4D97-AF65-F5344CB8AC3E}">
        <p14:creationId xmlns:p14="http://schemas.microsoft.com/office/powerpoint/2010/main" val="2079791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B.    Pathophysiology</a:t>
            </a:r>
          </a:p>
          <a:p>
            <a:pPr marL="228600" indent="-228600">
              <a:spcBef>
                <a:spcPts val="600"/>
              </a:spcBef>
              <a:spcAft>
                <a:spcPts val="600"/>
              </a:spcAft>
              <a:tabLst>
                <a:tab pos="228600" algn="l"/>
              </a:tabLst>
              <a:defRPr/>
            </a:pPr>
            <a:r>
              <a:rPr lang="en-IN" sz="1400" dirty="0">
                <a:latin typeface="Times New Roman"/>
                <a:ea typeface="Times New Roman"/>
                <a:cs typeface="+mn-cs"/>
              </a:rPr>
              <a:t>	 1.    Age-related changes in the gastrointestinal (GI) system:</a:t>
            </a:r>
          </a:p>
          <a:p>
            <a:pPr marL="228600" indent="-228600">
              <a:spcBef>
                <a:spcPts val="600"/>
              </a:spcBef>
              <a:spcAft>
                <a:spcPts val="600"/>
              </a:spcAft>
              <a:tabLst>
                <a:tab pos="228600" algn="l"/>
              </a:tabLst>
              <a:defRPr/>
            </a:pPr>
            <a:r>
              <a:rPr lang="en-IN" sz="1400" dirty="0">
                <a:latin typeface="Times New Roman"/>
                <a:ea typeface="Times New Roman"/>
                <a:cs typeface="+mn-cs"/>
              </a:rPr>
              <a:t>	        a.    Poor muscle tone of the smooth muscle sphincter between the esophagus and stomach can cause regurgitation and lead to heartburn and acid reflux.</a:t>
            </a:r>
          </a:p>
          <a:p>
            <a:pPr marL="228600" indent="-228600">
              <a:spcBef>
                <a:spcPts val="600"/>
              </a:spcBef>
              <a:spcAft>
                <a:spcPts val="600"/>
              </a:spcAft>
              <a:tabLst>
                <a:tab pos="228600" algn="l"/>
              </a:tabLst>
              <a:defRPr/>
            </a:pPr>
            <a:r>
              <a:rPr lang="en-IN" sz="1400" dirty="0">
                <a:latin typeface="Times New Roman"/>
                <a:ea typeface="Times New Roman"/>
                <a:cs typeface="+mn-cs"/>
              </a:rPr>
              <a:t>	        b.    Decrease in hydrochloric acid in the stomach</a:t>
            </a:r>
          </a:p>
          <a:p>
            <a:pPr marL="228600" indent="-228600">
              <a:spcBef>
                <a:spcPts val="600"/>
              </a:spcBef>
              <a:spcAft>
                <a:spcPts val="600"/>
              </a:spcAft>
              <a:tabLst>
                <a:tab pos="228600" algn="l"/>
              </a:tabLst>
              <a:defRPr/>
            </a:pPr>
            <a:r>
              <a:rPr lang="en-IN" sz="1400" dirty="0">
                <a:latin typeface="Times New Roman"/>
                <a:ea typeface="Times New Roman"/>
                <a:cs typeface="+mn-cs"/>
              </a:rPr>
              <a:t>	        c.    Alterations in absorption of nutrients and slowing peristalsis</a:t>
            </a:r>
          </a:p>
          <a:p>
            <a:pPr marL="228600" indent="-228600">
              <a:spcBef>
                <a:spcPts val="600"/>
              </a:spcBef>
              <a:spcAft>
                <a:spcPts val="600"/>
              </a:spcAft>
              <a:tabLst>
                <a:tab pos="228600" algn="l"/>
              </a:tabLst>
              <a:defRPr/>
            </a:pPr>
            <a:r>
              <a:rPr lang="en-IN" sz="1400" dirty="0">
                <a:latin typeface="Times New Roman"/>
                <a:ea typeface="Times New Roman"/>
                <a:cs typeface="+mn-cs"/>
              </a:rPr>
              <a:t>	        d.    Weakening of the rectal sphincter</a:t>
            </a:r>
          </a:p>
          <a:p>
            <a:pPr marL="228600" indent="-228600">
              <a:spcBef>
                <a:spcPts val="600"/>
              </a:spcBef>
              <a:spcAft>
                <a:spcPts val="600"/>
              </a:spcAft>
              <a:tabLst>
                <a:tab pos="228600" algn="l"/>
              </a:tabLst>
              <a:defRPr/>
            </a:pPr>
            <a:r>
              <a:rPr lang="en-IN" sz="1400" dirty="0">
                <a:latin typeface="Times New Roman"/>
                <a:ea typeface="Times New Roman"/>
                <a:cs typeface="+mn-cs"/>
              </a:rPr>
              <a:t>	2.    Changes in the liver predispose older patients to a number of problems.</a:t>
            </a:r>
          </a:p>
          <a:p>
            <a:pPr marL="228600" indent="-228600">
              <a:spcBef>
                <a:spcPts val="600"/>
              </a:spcBef>
              <a:spcAft>
                <a:spcPts val="600"/>
              </a:spcAft>
              <a:tabLst>
                <a:tab pos="228600" algn="l"/>
              </a:tabLst>
              <a:defRPr/>
            </a:pPr>
            <a:r>
              <a:rPr lang="en-IN" sz="1400" dirty="0">
                <a:latin typeface="Times New Roman"/>
                <a:ea typeface="Times New Roman"/>
                <a:cs typeface="+mn-cs"/>
              </a:rPr>
              <a:t>	        a.    Blood flow to the liver declines, and there is decreased metabolism.</a:t>
            </a:r>
          </a:p>
          <a:p>
            <a:pPr marL="228600" indent="-228600">
              <a:spcBef>
                <a:spcPts val="600"/>
              </a:spcBef>
              <a:spcAft>
                <a:spcPts val="600"/>
              </a:spcAft>
              <a:tabLst>
                <a:tab pos="228600" algn="l"/>
              </a:tabLst>
              <a:defRPr/>
            </a:pPr>
            <a:r>
              <a:rPr lang="en-IN" sz="1400" dirty="0">
                <a:latin typeface="Times New Roman"/>
                <a:ea typeface="Times New Roman"/>
                <a:cs typeface="+mn-cs"/>
              </a:rPr>
              <a:t>	        b.    This has a direct effect on how medications may affect the patient.</a:t>
            </a:r>
          </a:p>
          <a:p>
            <a:pPr marL="685800" indent="-228600">
              <a:spcBef>
                <a:spcPts val="0"/>
              </a:spcBef>
              <a:spcAft>
                <a:spcPts val="300"/>
              </a:spcAft>
              <a:tabLst>
                <a:tab pos="685800" algn="l"/>
              </a:tabLst>
              <a:defRPr/>
            </a:pPr>
            <a:endParaRPr lang="en-US" dirty="0">
              <a:latin typeface="Times New Roman"/>
              <a:ea typeface="Times New Roman"/>
              <a:cs typeface="+mn-cs"/>
            </a:endParaRPr>
          </a:p>
          <a:p>
            <a:pPr>
              <a:defRPr/>
            </a:pPr>
            <a:endParaRPr lang="en-US" dirty="0">
              <a:cs typeface="+mn-cs"/>
            </a:endParaRPr>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1B7A84-8711-2946-8050-586822DC81B8}" type="slidenum">
              <a:rPr lang="en-US" altLang="en-US" sz="1200"/>
              <a:pPr eaLnBrk="1" hangingPunct="1"/>
              <a:t>55</a:t>
            </a:fld>
            <a:endParaRPr lang="en-US" altLang="en-US" sz="1200" dirty="0"/>
          </a:p>
        </p:txBody>
      </p:sp>
    </p:spTree>
    <p:extLst>
      <p:ext uri="{BB962C8B-B14F-4D97-AF65-F5344CB8AC3E}">
        <p14:creationId xmlns:p14="http://schemas.microsoft.com/office/powerpoint/2010/main" val="4586030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3.    GI bleeding issues that affect older people are:</a:t>
            </a:r>
          </a:p>
          <a:p>
            <a:pPr marL="457200" indent="-228600">
              <a:spcBef>
                <a:spcPts val="0"/>
              </a:spcBef>
              <a:spcAft>
                <a:spcPts val="300"/>
              </a:spcAft>
              <a:tabLst>
                <a:tab pos="457200" algn="l"/>
              </a:tabLst>
              <a:defRPr/>
            </a:pPr>
            <a:r>
              <a:rPr lang="en-IN" sz="1400" dirty="0">
                <a:latin typeface="Times New Roman"/>
                <a:ea typeface="Times New Roman"/>
                <a:cs typeface="+mn-cs"/>
              </a:rPr>
              <a:t>  a.    Common causes:</a:t>
            </a:r>
          </a:p>
          <a:p>
            <a:pPr marL="457200" indent="-228600">
              <a:spcBef>
                <a:spcPts val="0"/>
              </a:spcBef>
              <a:spcAft>
                <a:spcPts val="300"/>
              </a:spcAft>
              <a:tabLst>
                <a:tab pos="457200" algn="l"/>
              </a:tabLst>
              <a:defRPr/>
            </a:pPr>
            <a:r>
              <a:rPr lang="en-IN" sz="1400" dirty="0">
                <a:latin typeface="Times New Roman"/>
                <a:ea typeface="Times New Roman"/>
                <a:cs typeface="+mn-cs"/>
              </a:rPr>
              <a:t>		i.    Inflammation</a:t>
            </a:r>
          </a:p>
          <a:p>
            <a:pPr marL="457200" indent="-228600">
              <a:spcBef>
                <a:spcPts val="0"/>
              </a:spcBef>
              <a:spcAft>
                <a:spcPts val="300"/>
              </a:spcAft>
              <a:tabLst>
                <a:tab pos="457200" algn="l"/>
              </a:tabLst>
              <a:defRPr/>
            </a:pPr>
            <a:r>
              <a:rPr lang="en-IN" sz="1400" dirty="0">
                <a:latin typeface="Times New Roman"/>
                <a:ea typeface="Times New Roman"/>
                <a:cs typeface="+mn-cs"/>
              </a:rPr>
              <a:t>		ii.   Infection</a:t>
            </a:r>
          </a:p>
          <a:p>
            <a:pPr marL="457200" indent="-228600">
              <a:spcBef>
                <a:spcPts val="0"/>
              </a:spcBef>
              <a:spcAft>
                <a:spcPts val="300"/>
              </a:spcAft>
              <a:tabLst>
                <a:tab pos="457200" algn="l"/>
              </a:tabLst>
              <a:defRPr/>
            </a:pPr>
            <a:r>
              <a:rPr lang="en-IN" sz="1400" dirty="0">
                <a:latin typeface="Times New Roman"/>
                <a:ea typeface="Times New Roman"/>
                <a:cs typeface="+mn-cs"/>
              </a:rPr>
              <a:t>		iii.  Obstruction of the upper or lower GI tract </a:t>
            </a:r>
          </a:p>
          <a:p>
            <a:pPr marL="457200" indent="-228600">
              <a:spcBef>
                <a:spcPts val="0"/>
              </a:spcBef>
              <a:spcAft>
                <a:spcPts val="300"/>
              </a:spcAft>
              <a:tabLst>
                <a:tab pos="457200" algn="l"/>
              </a:tabLst>
              <a:defRPr/>
            </a:pPr>
            <a:r>
              <a:rPr lang="en-IN" sz="1400" dirty="0">
                <a:latin typeface="Times New Roman"/>
                <a:ea typeface="Times New Roman"/>
                <a:cs typeface="+mn-cs"/>
              </a:rPr>
              <a:t>  b.    Usually heralded by hematemesis</a:t>
            </a:r>
          </a:p>
          <a:p>
            <a:pPr marL="457200" indent="-228600">
              <a:spcBef>
                <a:spcPts val="0"/>
              </a:spcBef>
              <a:spcAft>
                <a:spcPts val="300"/>
              </a:spcAft>
              <a:tabLst>
                <a:tab pos="457200" algn="l"/>
              </a:tabLst>
              <a:defRPr/>
            </a:pPr>
            <a:r>
              <a:rPr lang="en-IN" sz="1400" dirty="0">
                <a:latin typeface="Times New Roman"/>
                <a:ea typeface="Times New Roman"/>
                <a:cs typeface="+mn-cs"/>
              </a:rPr>
              <a:t>  c.    Bleeding that travels through the lower digestive tract usually manifests as melena (black, tarry stools).</a:t>
            </a:r>
          </a:p>
          <a:p>
            <a:pPr marL="457200" indent="-228600">
              <a:spcBef>
                <a:spcPts val="0"/>
              </a:spcBef>
              <a:spcAft>
                <a:spcPts val="300"/>
              </a:spcAft>
              <a:tabLst>
                <a:tab pos="457200" algn="l"/>
              </a:tabLst>
              <a:defRPr/>
            </a:pPr>
            <a:r>
              <a:rPr lang="en-IN" sz="1400" dirty="0">
                <a:latin typeface="Times New Roman"/>
                <a:ea typeface="Times New Roman"/>
                <a:cs typeface="+mn-cs"/>
              </a:rPr>
              <a:t>  d.    Red blood usually means a local source of bleeding, such as hemorrhoids.</a:t>
            </a:r>
          </a:p>
          <a:p>
            <a:pPr marL="457200" indent="-228600">
              <a:spcBef>
                <a:spcPts val="0"/>
              </a:spcBef>
              <a:spcAft>
                <a:spcPts val="300"/>
              </a:spcAft>
              <a:tabLst>
                <a:tab pos="457200" algn="l"/>
              </a:tabLst>
              <a:defRPr/>
            </a:pPr>
            <a:r>
              <a:rPr lang="en-IN" sz="1400" dirty="0">
                <a:latin typeface="Times New Roman"/>
                <a:ea typeface="Times New Roman"/>
                <a:cs typeface="+mn-cs"/>
              </a:rPr>
              <a:t>  e.    A patient with GI bleeding may experience weakness, dizziness, or syncope.</a:t>
            </a:r>
          </a:p>
          <a:p>
            <a:pPr marL="457200" indent="-228600">
              <a:spcBef>
                <a:spcPts val="0"/>
              </a:spcBef>
              <a:spcAft>
                <a:spcPts val="300"/>
              </a:spcAft>
              <a:tabLst>
                <a:tab pos="457200" algn="l"/>
              </a:tabLst>
              <a:defRPr/>
            </a:pPr>
            <a:r>
              <a:rPr lang="en-IN" sz="1400" dirty="0">
                <a:latin typeface="Times New Roman"/>
                <a:ea typeface="Times New Roman"/>
                <a:cs typeface="+mn-cs"/>
              </a:rPr>
              <a:t>  f.     Bleeding in the GI system can be life threatening.</a:t>
            </a: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368F3CB-B28A-6047-9CE5-3E51B07D5ABE}" type="slidenum">
              <a:rPr lang="en-US" altLang="en-US" sz="1200"/>
              <a:pPr eaLnBrk="1" hangingPunct="1"/>
              <a:t>56</a:t>
            </a:fld>
            <a:endParaRPr lang="en-US" altLang="en-US" sz="1200" dirty="0"/>
          </a:p>
        </p:txBody>
      </p:sp>
    </p:spTree>
    <p:extLst>
      <p:ext uri="{BB962C8B-B14F-4D97-AF65-F5344CB8AC3E}">
        <p14:creationId xmlns:p14="http://schemas.microsoft.com/office/powerpoint/2010/main" val="422803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Specific GI problems that are more common in older patients include:</a:t>
            </a:r>
          </a:p>
          <a:p>
            <a:pPr marL="457200" indent="-228600">
              <a:spcBef>
                <a:spcPts val="0"/>
              </a:spcBef>
              <a:spcAft>
                <a:spcPts val="300"/>
              </a:spcAft>
              <a:tabLst>
                <a:tab pos="457200" algn="l"/>
              </a:tabLst>
              <a:defRPr/>
            </a:pPr>
            <a:r>
              <a:rPr lang="en-IN" sz="1400" dirty="0">
                <a:latin typeface="Times New Roman"/>
                <a:ea typeface="Times New Roman"/>
                <a:cs typeface="+mn-cs"/>
              </a:rPr>
              <a:t>  a.    Diverticulitis</a:t>
            </a:r>
          </a:p>
          <a:p>
            <a:pPr marL="457200" indent="-228600">
              <a:spcBef>
                <a:spcPts val="0"/>
              </a:spcBef>
              <a:spcAft>
                <a:spcPts val="300"/>
              </a:spcAft>
              <a:tabLst>
                <a:tab pos="457200" algn="l"/>
              </a:tabLst>
              <a:defRPr/>
            </a:pPr>
            <a:r>
              <a:rPr lang="en-IN" sz="1400" dirty="0">
                <a:latin typeface="Times New Roman"/>
                <a:ea typeface="Times New Roman"/>
                <a:cs typeface="+mn-cs"/>
              </a:rPr>
              <a:t>  b.    Bleeding in the upper and lower GI system</a:t>
            </a:r>
          </a:p>
          <a:p>
            <a:pPr marL="457200" indent="-228600">
              <a:spcBef>
                <a:spcPts val="0"/>
              </a:spcBef>
              <a:spcAft>
                <a:spcPts val="300"/>
              </a:spcAft>
              <a:tabLst>
                <a:tab pos="457200" algn="l"/>
              </a:tabLst>
              <a:defRPr/>
            </a:pPr>
            <a:r>
              <a:rPr lang="en-IN" sz="1400" dirty="0">
                <a:latin typeface="Times New Roman"/>
                <a:ea typeface="Times New Roman"/>
                <a:cs typeface="+mn-cs"/>
              </a:rPr>
              <a:t>  c.    Peptic ulcer disease</a:t>
            </a:r>
          </a:p>
          <a:p>
            <a:pPr marL="457200" indent="-228600">
              <a:spcBef>
                <a:spcPts val="0"/>
              </a:spcBef>
              <a:spcAft>
                <a:spcPts val="300"/>
              </a:spcAft>
              <a:tabLst>
                <a:tab pos="457200" algn="l"/>
              </a:tabLst>
              <a:defRPr/>
            </a:pPr>
            <a:r>
              <a:rPr lang="en-IN" sz="1400" dirty="0">
                <a:latin typeface="Times New Roman"/>
                <a:ea typeface="Times New Roman"/>
                <a:cs typeface="+mn-cs"/>
              </a:rPr>
              <a:t>  d.    Gallbladder disease</a:t>
            </a:r>
          </a:p>
          <a:p>
            <a:pPr marL="457200" indent="-228600">
              <a:spcBef>
                <a:spcPts val="0"/>
              </a:spcBef>
              <a:spcAft>
                <a:spcPts val="300"/>
              </a:spcAft>
              <a:tabLst>
                <a:tab pos="457200" algn="l"/>
              </a:tabLst>
              <a:defRPr/>
            </a:pPr>
            <a:r>
              <a:rPr lang="en-IN" sz="1400" dirty="0">
                <a:latin typeface="Times New Roman"/>
                <a:ea typeface="Times New Roman"/>
                <a:cs typeface="+mn-cs"/>
              </a:rPr>
              <a:t>  e.    Bowel obstruction</a:t>
            </a:r>
          </a:p>
          <a:p>
            <a:pPr marL="457200" indent="-228600">
              <a:spcBef>
                <a:spcPts val="0"/>
              </a:spcBef>
              <a:spcAft>
                <a:spcPts val="300"/>
              </a:spcAft>
              <a:tabLst>
                <a:tab pos="457200" algn="l"/>
              </a:tabLst>
              <a:defRPr/>
            </a:pPr>
            <a:r>
              <a:rPr lang="en-IN" sz="1400" dirty="0">
                <a:latin typeface="Times New Roman"/>
                <a:ea typeface="Times New Roman"/>
                <a:cs typeface="+mn-cs"/>
              </a:rPr>
              <a:t>		</a:t>
            </a:r>
            <a:endParaRPr lang="en-US" dirty="0">
              <a:cs typeface="+mn-cs"/>
            </a:endParaRP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A9924E-8956-7341-BF78-A538D784E482}" type="slidenum">
              <a:rPr lang="en-US" altLang="en-US" sz="1200"/>
              <a:pPr eaLnBrk="1" hangingPunct="1"/>
              <a:t>57</a:t>
            </a:fld>
            <a:endParaRPr lang="en-US" altLang="en-US" sz="1200" dirty="0"/>
          </a:p>
        </p:txBody>
      </p:sp>
    </p:spTree>
    <p:extLst>
      <p:ext uri="{BB962C8B-B14F-4D97-AF65-F5344CB8AC3E}">
        <p14:creationId xmlns:p14="http://schemas.microsoft.com/office/powerpoint/2010/main" val="355407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5.    When assessing patients, ask about NSAID and alcohol use.</a:t>
            </a:r>
          </a:p>
          <a:p>
            <a:pPr>
              <a:spcBef>
                <a:spcPct val="0"/>
              </a:spcBef>
              <a:spcAft>
                <a:spcPts val="300"/>
              </a:spcAft>
            </a:pPr>
            <a:r>
              <a:rPr lang="en-IN" altLang="en-US" sz="1400" dirty="0">
                <a:latin typeface="Times New Roman" charset="0"/>
                <a:ea typeface="MS PGothic" charset="-128"/>
              </a:rPr>
              <a:t>6.    Orthostatic vital signs can help determine if a patient is hypovolemic.</a:t>
            </a:r>
          </a:p>
          <a:p>
            <a:pPr>
              <a:spcBef>
                <a:spcPct val="0"/>
              </a:spcBef>
              <a:spcAft>
                <a:spcPts val="300"/>
              </a:spcAft>
            </a:pPr>
            <a:r>
              <a:rPr lang="en-IN" altLang="en-US" sz="1400" dirty="0">
                <a:latin typeface="Times New Roman" charset="0"/>
                <a:ea typeface="MS PGothic" charset="-128"/>
              </a:rPr>
              <a:t>7.    Treatment consists of airway, ventilatory, and circulatory support.</a:t>
            </a:r>
          </a:p>
          <a:p>
            <a:pPr>
              <a:spcBef>
                <a:spcPct val="0"/>
              </a:spcBef>
              <a:spcAft>
                <a:spcPts val="300"/>
              </a:spcAft>
            </a:pP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382042-7120-2F43-9D24-E41FA1093CDD}" type="slidenum">
              <a:rPr lang="en-US" altLang="en-US" sz="1200"/>
              <a:pPr eaLnBrk="1" hangingPunct="1"/>
              <a:t>58</a:t>
            </a:fld>
            <a:endParaRPr lang="en-US" altLang="en-US" sz="1200" dirty="0"/>
          </a:p>
        </p:txBody>
      </p:sp>
    </p:spTree>
    <p:extLst>
      <p:ext uri="{BB962C8B-B14F-4D97-AF65-F5344CB8AC3E}">
        <p14:creationId xmlns:p14="http://schemas.microsoft.com/office/powerpoint/2010/main" val="3335532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8.    The acute abdomen—nongastrointestinal complaints</a:t>
            </a:r>
          </a:p>
          <a:p>
            <a:pPr>
              <a:spcBef>
                <a:spcPct val="0"/>
              </a:spcBef>
              <a:spcAft>
                <a:spcPts val="300"/>
              </a:spcAft>
            </a:pPr>
            <a:r>
              <a:rPr lang="en-IN" altLang="en-US" sz="1400" dirty="0">
                <a:latin typeface="Times New Roman" charset="0"/>
                <a:ea typeface="MS PGothic" charset="-128"/>
              </a:rPr>
              <a:t>       a.    In the prehospital setting, the most serious threat from abdominal complaints is blood loss, which can lead to shock and death.</a:t>
            </a:r>
          </a:p>
          <a:p>
            <a:pPr>
              <a:spcBef>
                <a:spcPct val="0"/>
              </a:spcBef>
              <a:spcAft>
                <a:spcPts val="300"/>
              </a:spcAft>
            </a:pPr>
            <a:r>
              <a:rPr lang="en-IN" altLang="en-US" sz="1400" dirty="0">
                <a:latin typeface="Times New Roman" charset="0"/>
                <a:ea typeface="MS PGothic" charset="-128"/>
              </a:rPr>
              <a:t>       b.    Abdominal aortic aneurysm (AAA) is one of the most rapidly fatal conditions.</a:t>
            </a:r>
          </a:p>
          <a:p>
            <a:pPr>
              <a:spcBef>
                <a:spcPct val="0"/>
              </a:spcBef>
              <a:spcAft>
                <a:spcPts val="300"/>
              </a:spcAft>
            </a:pPr>
            <a:r>
              <a:rPr lang="en-IN" altLang="en-US" sz="1400" dirty="0">
                <a:latin typeface="Times New Roman" charset="0"/>
                <a:ea typeface="MS PGothic" charset="-128"/>
              </a:rPr>
              <a:t>		</a:t>
            </a:r>
            <a:endParaRPr lang="en-US" altLang="en-US" dirty="0">
              <a:latin typeface="Times New Roman" charset="0"/>
              <a:ea typeface="MS PGothic" charset="-128"/>
            </a:endParaRP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7E86F33-2A43-FD44-AF70-BF856BB71314}"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097036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 Changes in the Renal System</a:t>
            </a:r>
          </a:p>
          <a:p>
            <a:pPr>
              <a:spcBef>
                <a:spcPts val="1800"/>
              </a:spcBef>
              <a:spcAft>
                <a:spcPts val="600"/>
              </a:spcAft>
              <a:defRPr/>
            </a:pPr>
            <a:r>
              <a:rPr lang="en-IN" sz="1800" dirty="0">
                <a:latin typeface="Times New Roman"/>
                <a:ea typeface="Times New Roman"/>
                <a:cs typeface="+mn-cs"/>
              </a:rPr>
              <a:t>A.    Anatomy and physiology</a:t>
            </a:r>
          </a:p>
          <a:p>
            <a:pPr>
              <a:spcBef>
                <a:spcPts val="1800"/>
              </a:spcBef>
              <a:spcAft>
                <a:spcPts val="600"/>
              </a:spcAft>
              <a:defRPr/>
            </a:pPr>
            <a:r>
              <a:rPr lang="en-IN" sz="1800" dirty="0">
                <a:latin typeface="Times New Roman"/>
                <a:ea typeface="Times New Roman"/>
                <a:cs typeface="+mn-cs"/>
              </a:rPr>
              <a:t>       1.    Age-related changes specific to the kidney include:</a:t>
            </a:r>
          </a:p>
          <a:p>
            <a:pPr>
              <a:spcBef>
                <a:spcPts val="1800"/>
              </a:spcBef>
              <a:spcAft>
                <a:spcPts val="600"/>
              </a:spcAft>
              <a:defRPr/>
            </a:pPr>
            <a:r>
              <a:rPr lang="en-IN" sz="1800" dirty="0">
                <a:latin typeface="Times New Roman"/>
                <a:ea typeface="Times New Roman"/>
                <a:cs typeface="+mn-cs"/>
              </a:rPr>
              <a:t>              a.    A reduction in renal function</a:t>
            </a:r>
          </a:p>
          <a:p>
            <a:pPr>
              <a:spcBef>
                <a:spcPts val="1800"/>
              </a:spcBef>
              <a:spcAft>
                <a:spcPts val="600"/>
              </a:spcAft>
              <a:defRPr/>
            </a:pPr>
            <a:r>
              <a:rPr lang="en-IN" sz="1800" dirty="0">
                <a:latin typeface="Times New Roman"/>
                <a:ea typeface="Times New Roman"/>
                <a:cs typeface="+mn-cs"/>
              </a:rPr>
              <a:t>              b.    A reduction in renal blood flow</a:t>
            </a:r>
          </a:p>
          <a:p>
            <a:pPr>
              <a:spcBef>
                <a:spcPts val="1800"/>
              </a:spcBef>
              <a:spcAft>
                <a:spcPts val="600"/>
              </a:spcAft>
              <a:defRPr/>
            </a:pPr>
            <a:r>
              <a:rPr lang="en-IN" sz="1800" dirty="0">
                <a:latin typeface="Times New Roman"/>
                <a:ea typeface="Times New Roman"/>
                <a:cs typeface="+mn-cs"/>
              </a:rPr>
              <a:t>              c.    Tubule degeneration</a:t>
            </a: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B31C79-66A0-D046-BB2A-AA1E4DE9BE10}"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74418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Trauma</a:t>
            </a:r>
          </a:p>
          <a:p>
            <a:r>
              <a:rPr lang="en-US" altLang="en-US" dirty="0">
                <a:latin typeface="Times New Roman" charset="0"/>
                <a:ea typeface="MS PGothic" charset="-128"/>
              </a:rPr>
              <a:t>Applies fundamental knowledge to provide basic emergency care and transportation based on assessment findings for an acutely injured patient.</a:t>
            </a:r>
          </a:p>
          <a:p>
            <a:endParaRPr lang="en-US" altLang="en-US" dirty="0">
              <a:latin typeface="Times New Roman" charset="0"/>
              <a:ea typeface="MS PGothic"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C226B3-9FA1-034B-AEC6-BBDCE8FC0537}" type="slidenum">
              <a:rPr lang="en-US" altLang="en-US" sz="1200"/>
              <a:pPr eaLnBrk="1" hangingPunct="1"/>
              <a:t>7</a:t>
            </a:fld>
            <a:endParaRPr lang="en-US" altLang="en-US" sz="1200" dirty="0"/>
          </a:p>
        </p:txBody>
      </p:sp>
    </p:spTree>
    <p:extLst>
      <p:ext uri="{BB962C8B-B14F-4D97-AF65-F5344CB8AC3E}">
        <p14:creationId xmlns:p14="http://schemas.microsoft.com/office/powerpoint/2010/main" val="1338159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dirty="0">
                <a:solidFill>
                  <a:srgbClr val="000000"/>
                </a:solidFill>
                <a:latin typeface="Times New Roman" charset="0"/>
                <a:ea typeface="MS PGothic" charset="-128"/>
              </a:rPr>
              <a:t>3.    Changes in the genitourinary system include:</a:t>
            </a:r>
          </a:p>
          <a:p>
            <a:pPr>
              <a:spcBef>
                <a:spcPct val="0"/>
              </a:spcBef>
              <a:spcAft>
                <a:spcPts val="300"/>
              </a:spcAft>
            </a:pPr>
            <a:r>
              <a:rPr lang="en-IN" altLang="en-US" dirty="0">
                <a:solidFill>
                  <a:srgbClr val="000000"/>
                </a:solidFill>
                <a:latin typeface="Times New Roman" charset="0"/>
                <a:ea typeface="MS PGothic" charset="-128"/>
              </a:rPr>
              <a:t>       a.    Decreased bladder capacity</a:t>
            </a:r>
          </a:p>
          <a:p>
            <a:pPr>
              <a:spcBef>
                <a:spcPct val="0"/>
              </a:spcBef>
              <a:spcAft>
                <a:spcPts val="300"/>
              </a:spcAft>
            </a:pPr>
            <a:r>
              <a:rPr lang="en-IN" altLang="en-US" dirty="0">
                <a:solidFill>
                  <a:srgbClr val="000000"/>
                </a:solidFill>
                <a:latin typeface="Times New Roman" charset="0"/>
                <a:ea typeface="MS PGothic" charset="-128"/>
              </a:rPr>
              <a:t>       b.    Decline in sphincter muscle control</a:t>
            </a:r>
          </a:p>
          <a:p>
            <a:pPr>
              <a:spcBef>
                <a:spcPct val="0"/>
              </a:spcBef>
              <a:spcAft>
                <a:spcPts val="300"/>
              </a:spcAft>
            </a:pPr>
            <a:r>
              <a:rPr lang="en-IN" altLang="en-US" dirty="0">
                <a:solidFill>
                  <a:srgbClr val="000000"/>
                </a:solidFill>
                <a:latin typeface="Times New Roman" charset="0"/>
                <a:ea typeface="MS PGothic" charset="-128"/>
              </a:rPr>
              <a:t>       c.    Decline in voiding senses</a:t>
            </a:r>
          </a:p>
          <a:p>
            <a:pPr>
              <a:spcBef>
                <a:spcPct val="0"/>
              </a:spcBef>
              <a:spcAft>
                <a:spcPts val="300"/>
              </a:spcAft>
            </a:pPr>
            <a:r>
              <a:rPr lang="en-IN" altLang="en-US" dirty="0">
                <a:solidFill>
                  <a:srgbClr val="000000"/>
                </a:solidFill>
                <a:latin typeface="Times New Roman" charset="0"/>
                <a:ea typeface="MS PGothic" charset="-128"/>
              </a:rPr>
              <a:t>       d.    Increase in nocturnal voiding</a:t>
            </a:r>
          </a:p>
          <a:p>
            <a:pPr>
              <a:spcBef>
                <a:spcPct val="0"/>
              </a:spcBef>
              <a:spcAft>
                <a:spcPts val="300"/>
              </a:spcAft>
            </a:pPr>
            <a:r>
              <a:rPr lang="en-IN" altLang="en-US" dirty="0">
                <a:solidFill>
                  <a:srgbClr val="000000"/>
                </a:solidFill>
                <a:latin typeface="Times New Roman" charset="0"/>
                <a:ea typeface="MS PGothic" charset="-128"/>
              </a:rPr>
              <a:t>       e.    Benign prostatic hypertrophy (enlarged prostate)</a:t>
            </a:r>
          </a:p>
          <a:p>
            <a:r>
              <a:rPr lang="en-US" sz="1200" kern="1200" dirty="0">
                <a:solidFill>
                  <a:schemeClr val="tx1"/>
                </a:solidFill>
                <a:effectLst/>
                <a:latin typeface="Times New Roman" pitchFamily="18" charset="0"/>
                <a:ea typeface="MS PGothic" pitchFamily="34" charset="-128"/>
                <a:cs typeface="MS PGothic" charset="0"/>
              </a:rPr>
              <a:t> 4.   Decreased weight of the kidney results from a loss of functioning nephron units, leading to a smaller effective filtering surface.</a:t>
            </a:r>
          </a:p>
          <a:p>
            <a:r>
              <a:rPr lang="en-US" sz="1200" kern="1200" dirty="0">
                <a:solidFill>
                  <a:schemeClr val="tx1"/>
                </a:solidFill>
                <a:effectLst/>
                <a:latin typeface="Times New Roman" pitchFamily="18" charset="0"/>
                <a:ea typeface="MS PGothic" pitchFamily="34" charset="-128"/>
                <a:cs typeface="MS PGothic" charset="0"/>
              </a:rPr>
              <a:t> 5.   Renal blood flow decreases by as much as 50%</a:t>
            </a:r>
            <a:endParaRPr lang="en-IN" altLang="en-US" dirty="0">
              <a:solidFill>
                <a:srgbClr val="000000"/>
              </a:solidFill>
              <a:latin typeface="Times New Roman" charset="0"/>
              <a:ea typeface="MS PGothic" charset="-128"/>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4171B1-F5C7-CA4D-828E-53719EA8EAEA}"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3877323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B.    Pathophysiology</a:t>
            </a:r>
          </a:p>
          <a:p>
            <a:pPr marL="228600" indent="-228600">
              <a:spcBef>
                <a:spcPts val="600"/>
              </a:spcBef>
              <a:spcAft>
                <a:spcPts val="600"/>
              </a:spcAft>
              <a:tabLst>
                <a:tab pos="228600" algn="l"/>
              </a:tabLst>
              <a:defRPr/>
            </a:pPr>
            <a:r>
              <a:rPr lang="en-IN" sz="1400" dirty="0">
                <a:latin typeface="Times New Roman"/>
                <a:ea typeface="Times New Roman"/>
                <a:cs typeface="+mn-cs"/>
              </a:rPr>
              <a:t>	  1.    Acute illness in older patients is often accompanied by derangements in fluid and electrolyte balance.</a:t>
            </a:r>
          </a:p>
          <a:p>
            <a:pPr marL="228600" indent="-228600">
              <a:spcBef>
                <a:spcPts val="600"/>
              </a:spcBef>
              <a:spcAft>
                <a:spcPts val="600"/>
              </a:spcAft>
              <a:tabLst>
                <a:tab pos="228600" algn="l"/>
              </a:tabLst>
              <a:defRPr/>
            </a:pPr>
            <a:r>
              <a:rPr lang="en-US" sz="1200" kern="1200" dirty="0">
                <a:solidFill>
                  <a:schemeClr val="tx1"/>
                </a:solidFill>
                <a:effectLst/>
                <a:latin typeface="Times New Roman" pitchFamily="18" charset="0"/>
                <a:ea typeface="MS PGothic" pitchFamily="34" charset="-128"/>
                <a:cs typeface="MS PGothic" charset="0"/>
              </a:rPr>
              <a:t>              a.   Markedly decreased thirst mechanism which may cause rapid development of severe dehydration.</a:t>
            </a:r>
            <a:endParaRPr lang="en-IN" sz="1400" dirty="0">
              <a:latin typeface="Times New Roman"/>
              <a:ea typeface="Times New Roman"/>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	  2.    Incontinence is not a normal part of aging and can lead to skin irritation, skin breakdown, and urinary tract infections.</a:t>
            </a:r>
          </a:p>
          <a:p>
            <a:pPr marL="228600" indent="-228600">
              <a:spcBef>
                <a:spcPts val="600"/>
              </a:spcBef>
              <a:spcAft>
                <a:spcPts val="600"/>
              </a:spcAft>
              <a:tabLst>
                <a:tab pos="228600" algn="l"/>
              </a:tabLst>
              <a:defRPr/>
            </a:pPr>
            <a:r>
              <a:rPr lang="en-IN" sz="1400" dirty="0">
                <a:latin typeface="Times New Roman"/>
                <a:ea typeface="Times New Roman"/>
                <a:cs typeface="+mn-cs"/>
              </a:rPr>
              <a:t>	         a.    As people age, the capacity of the bladder decreases.</a:t>
            </a:r>
          </a:p>
          <a:p>
            <a:pPr marL="228600" indent="-228600">
              <a:spcBef>
                <a:spcPts val="600"/>
              </a:spcBef>
              <a:spcAft>
                <a:spcPts val="600"/>
              </a:spcAft>
              <a:tabLst>
                <a:tab pos="228600" algn="l"/>
              </a:tabLst>
              <a:defRPr/>
            </a:pPr>
            <a:r>
              <a:rPr lang="en-IN" sz="1400" dirty="0">
                <a:latin typeface="Times New Roman"/>
                <a:ea typeface="Times New Roman"/>
                <a:cs typeface="+mn-cs"/>
              </a:rPr>
              <a:t>	         b.   Two major types of incontinence are distinguished: stress and urge.</a:t>
            </a:r>
          </a:p>
          <a:p>
            <a:pPr marL="228600" indent="-228600">
              <a:spcBef>
                <a:spcPts val="600"/>
              </a:spcBef>
              <a:spcAft>
                <a:spcPts val="600"/>
              </a:spcAft>
              <a:tabLst>
                <a:tab pos="228600" algn="l"/>
              </a:tabLst>
              <a:defRPr/>
            </a:pPr>
            <a:r>
              <a:rPr lang="en-IN" sz="1400" dirty="0">
                <a:latin typeface="Times New Roman"/>
                <a:ea typeface="Times New Roman"/>
                <a:cs typeface="+mn-cs"/>
              </a:rPr>
              <a:t>	                i.    Stress incontinence occurs during activities such as coughing, laughing, sneezing, lifting, and exercise.</a:t>
            </a:r>
          </a:p>
          <a:p>
            <a:pPr marL="228600" indent="-228600">
              <a:spcBef>
                <a:spcPts val="600"/>
              </a:spcBef>
              <a:spcAft>
                <a:spcPts val="600"/>
              </a:spcAft>
              <a:tabLst>
                <a:tab pos="228600" algn="l"/>
              </a:tabLst>
              <a:defRPr/>
            </a:pPr>
            <a:r>
              <a:rPr lang="en-IN" sz="1400" dirty="0">
                <a:latin typeface="Times New Roman"/>
                <a:ea typeface="Times New Roman"/>
                <a:cs typeface="+mn-cs"/>
              </a:rPr>
              <a:t>	                ii.   Urge incontinence is triggered by hot or cold fluids, running water, and even thinking about going to the bathroom.</a:t>
            </a:r>
          </a:p>
          <a:p>
            <a:pPr marL="228600" indent="-228600">
              <a:spcBef>
                <a:spcPts val="600"/>
              </a:spcBef>
              <a:spcAft>
                <a:spcPts val="600"/>
              </a:spcAft>
              <a:tabLst>
                <a:tab pos="228600" algn="l"/>
              </a:tabLst>
              <a:defRPr/>
            </a:pPr>
            <a:r>
              <a:rPr lang="en-IN" sz="1400" dirty="0">
                <a:latin typeface="Times New Roman"/>
                <a:ea typeface="Times New Roman"/>
                <a:cs typeface="+mn-cs"/>
              </a:rPr>
              <a:t>		</a:t>
            </a:r>
            <a:endParaRPr lang="en-US" dirty="0">
              <a:cs typeface="+mn-cs"/>
            </a:endParaRPr>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2A4C05-2397-794C-B199-B134306B12FD}"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9444269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3.    The opposite of incontinence is urinary retention or difficulty urinating.</a:t>
            </a:r>
          </a:p>
          <a:p>
            <a:pPr marL="457200" indent="-228600">
              <a:spcBef>
                <a:spcPts val="0"/>
              </a:spcBef>
              <a:spcAft>
                <a:spcPts val="300"/>
              </a:spcAft>
              <a:tabLst>
                <a:tab pos="457200" algn="l"/>
              </a:tabLst>
              <a:defRPr/>
            </a:pPr>
            <a:r>
              <a:rPr lang="en-IN" sz="1400" dirty="0">
                <a:latin typeface="Times New Roman"/>
                <a:ea typeface="Times New Roman"/>
                <a:cs typeface="+mn-cs"/>
              </a:rPr>
              <a:t>  a.    In men, enlargement of the prostate can place pressure on the urethra, making voiding difficult.</a:t>
            </a:r>
          </a:p>
          <a:p>
            <a:pPr marL="457200" indent="-228600">
              <a:spcBef>
                <a:spcPts val="0"/>
              </a:spcBef>
              <a:spcAft>
                <a:spcPts val="300"/>
              </a:spcAft>
              <a:tabLst>
                <a:tab pos="457200" algn="l"/>
              </a:tabLst>
              <a:defRPr/>
            </a:pPr>
            <a:r>
              <a:rPr lang="en-IN" sz="1400" dirty="0">
                <a:latin typeface="Times New Roman"/>
                <a:ea typeface="Times New Roman"/>
                <a:cs typeface="+mn-cs"/>
              </a:rPr>
              <a:t>  b.    Bladder and urinary tract infections can also cause inflammation.</a:t>
            </a:r>
          </a:p>
          <a:p>
            <a:pPr marL="457200" indent="-228600">
              <a:spcBef>
                <a:spcPts val="0"/>
              </a:spcBef>
              <a:spcAft>
                <a:spcPts val="300"/>
              </a:spcAft>
              <a:tabLst>
                <a:tab pos="457200" algn="l"/>
              </a:tabLst>
              <a:defRPr/>
            </a:pPr>
            <a:r>
              <a:rPr lang="en-IN" sz="1400" dirty="0">
                <a:latin typeface="Times New Roman"/>
                <a:ea typeface="Times New Roman"/>
                <a:cs typeface="+mn-cs"/>
              </a:rPr>
              <a:t>  c.    In severe cases of urinary retention, patients may experience renal failure.</a:t>
            </a:r>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375495-C8C3-0941-9EF9-ACF7D67545CB}"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724386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1800"/>
              </a:spcBef>
              <a:spcAft>
                <a:spcPts val="600"/>
              </a:spcAft>
            </a:pPr>
            <a:r>
              <a:rPr lang="en-IN" altLang="en-US" sz="1800" dirty="0">
                <a:latin typeface="Times New Roman" charset="0"/>
                <a:ea typeface="MS PGothic" charset="-128"/>
              </a:rPr>
              <a:t>XI. Changes in the Endocrine System</a:t>
            </a:r>
          </a:p>
          <a:p>
            <a:pPr>
              <a:spcBef>
                <a:spcPts val="1800"/>
              </a:spcBef>
              <a:spcAft>
                <a:spcPts val="600"/>
              </a:spcAft>
            </a:pPr>
            <a:r>
              <a:rPr lang="en-IN" altLang="en-US" sz="1800" dirty="0">
                <a:latin typeface="Times New Roman" charset="0"/>
                <a:ea typeface="MS PGothic" charset="-128"/>
              </a:rPr>
              <a:t>A.    Anatomy and physiology</a:t>
            </a:r>
          </a:p>
          <a:p>
            <a:pPr>
              <a:spcBef>
                <a:spcPts val="1800"/>
              </a:spcBef>
              <a:spcAft>
                <a:spcPts val="600"/>
              </a:spcAft>
            </a:pPr>
            <a:r>
              <a:rPr lang="en-IN" altLang="en-US" sz="1800" dirty="0">
                <a:latin typeface="Times New Roman" charset="0"/>
                <a:ea typeface="MS PGothic" charset="-128"/>
              </a:rPr>
              <a:t>       1.     A significant change that occurs in an older person is decreased metabolism of thyroxine.</a:t>
            </a:r>
          </a:p>
          <a:p>
            <a:pPr>
              <a:spcBef>
                <a:spcPts val="1800"/>
              </a:spcBef>
              <a:spcAft>
                <a:spcPts val="600"/>
              </a:spcAft>
            </a:pPr>
            <a:r>
              <a:rPr lang="en-IN" altLang="en-US" sz="1800" dirty="0">
                <a:latin typeface="Times New Roman" charset="0"/>
                <a:ea typeface="MS PGothic" charset="-128"/>
              </a:rPr>
              <a:t>               a.    Thyroxine affects the body’s metabolism, temperature, growth, and heart rate.</a:t>
            </a:r>
          </a:p>
          <a:p>
            <a:pPr>
              <a:spcBef>
                <a:spcPts val="1800"/>
              </a:spcBef>
              <a:spcAft>
                <a:spcPts val="600"/>
              </a:spcAft>
            </a:pPr>
            <a:r>
              <a:rPr lang="en-IN" altLang="en-US" sz="1800" dirty="0">
                <a:latin typeface="Times New Roman" charset="0"/>
                <a:ea typeface="MS PGothic" charset="-128"/>
              </a:rPr>
              <a:t>       2.    Most of the signs and symptoms people experience are attributed to the process of aging and include:</a:t>
            </a:r>
          </a:p>
          <a:p>
            <a:pPr>
              <a:spcBef>
                <a:spcPts val="1800"/>
              </a:spcBef>
              <a:spcAft>
                <a:spcPts val="600"/>
              </a:spcAft>
            </a:pPr>
            <a:r>
              <a:rPr lang="en-IN" altLang="en-US" sz="1800" dirty="0">
                <a:latin typeface="Times New Roman" charset="0"/>
                <a:ea typeface="MS PGothic" charset="-128"/>
              </a:rPr>
              <a:t>               a.    Slower heart rate</a:t>
            </a:r>
          </a:p>
          <a:p>
            <a:pPr>
              <a:spcBef>
                <a:spcPts val="1800"/>
              </a:spcBef>
              <a:spcAft>
                <a:spcPts val="600"/>
              </a:spcAft>
            </a:pPr>
            <a:r>
              <a:rPr lang="en-IN" altLang="en-US" sz="1800" dirty="0">
                <a:latin typeface="Times New Roman" charset="0"/>
                <a:ea typeface="MS PGothic" charset="-128"/>
              </a:rPr>
              <a:t>               b.    Fatigue</a:t>
            </a:r>
          </a:p>
          <a:p>
            <a:pPr>
              <a:spcBef>
                <a:spcPts val="1800"/>
              </a:spcBef>
              <a:spcAft>
                <a:spcPts val="600"/>
              </a:spcAft>
            </a:pPr>
            <a:r>
              <a:rPr lang="en-IN" altLang="en-US" sz="1800" dirty="0">
                <a:latin typeface="Times New Roman" charset="0"/>
                <a:ea typeface="MS PGothic" charset="-128"/>
              </a:rPr>
              <a:t>               c.    Drier skin and hair</a:t>
            </a:r>
          </a:p>
          <a:p>
            <a:pPr>
              <a:spcBef>
                <a:spcPts val="1800"/>
              </a:spcBef>
              <a:spcAft>
                <a:spcPts val="600"/>
              </a:spcAft>
            </a:pPr>
            <a:r>
              <a:rPr lang="en-IN" altLang="en-US" sz="1800" dirty="0">
                <a:latin typeface="Times New Roman" charset="0"/>
                <a:ea typeface="MS PGothic" charset="-128"/>
              </a:rPr>
              <a:t>               d.    Cold intolerance</a:t>
            </a:r>
          </a:p>
          <a:p>
            <a:pPr>
              <a:spcBef>
                <a:spcPts val="1800"/>
              </a:spcBef>
              <a:spcAft>
                <a:spcPts val="600"/>
              </a:spcAft>
            </a:pPr>
            <a:r>
              <a:rPr lang="en-IN" altLang="en-US" sz="1800" dirty="0">
                <a:latin typeface="Times New Roman" charset="0"/>
                <a:ea typeface="MS PGothic" charset="-128"/>
              </a:rPr>
              <a:t>               e.    Weight gain</a:t>
            </a:r>
            <a:endParaRPr lang="en-US" altLang="en-US" sz="1100" dirty="0">
              <a:latin typeface="Times New Roman" charset="0"/>
              <a:ea typeface="MS PGothic" charset="-128"/>
            </a:endParaRPr>
          </a:p>
          <a:p>
            <a:endParaRPr lang="en-US" altLang="en-US" dirty="0">
              <a:latin typeface="Times New Roman" charset="0"/>
              <a:ea typeface="MS PGothic" charset="-128"/>
            </a:endParaRPr>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974005-45E6-4D4A-ABBE-A5BD8E2527B6}"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4696858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5.    Other endocrine changes include:</a:t>
            </a:r>
          </a:p>
          <a:p>
            <a:pPr marL="457200" indent="-228600">
              <a:spcBef>
                <a:spcPts val="0"/>
              </a:spcBef>
              <a:spcAft>
                <a:spcPts val="300"/>
              </a:spcAft>
              <a:tabLst>
                <a:tab pos="457200" algn="l"/>
              </a:tabLst>
              <a:defRPr/>
            </a:pPr>
            <a:r>
              <a:rPr lang="en-IN" sz="1400" dirty="0">
                <a:latin typeface="Times New Roman"/>
                <a:ea typeface="Times New Roman"/>
                <a:cs typeface="+mn-cs"/>
              </a:rPr>
              <a:t>  a.    An increase in the secretion of antidiuretic hormone, causing fluid imbalance</a:t>
            </a:r>
          </a:p>
          <a:p>
            <a:pPr marL="457200" indent="-228600">
              <a:spcBef>
                <a:spcPts val="0"/>
              </a:spcBef>
              <a:spcAft>
                <a:spcPts val="300"/>
              </a:spcAft>
              <a:tabLst>
                <a:tab pos="457200" algn="l"/>
              </a:tabLst>
              <a:defRPr/>
            </a:pPr>
            <a:r>
              <a:rPr lang="en-IN" sz="1400" dirty="0">
                <a:latin typeface="Times New Roman"/>
                <a:ea typeface="Times New Roman"/>
                <a:cs typeface="+mn-cs"/>
              </a:rPr>
              <a:t>  b.    Hyperglycemia</a:t>
            </a:r>
          </a:p>
          <a:p>
            <a:pPr marL="457200" indent="-228600">
              <a:spcBef>
                <a:spcPts val="0"/>
              </a:spcBef>
              <a:spcAft>
                <a:spcPts val="300"/>
              </a:spcAft>
              <a:tabLst>
                <a:tab pos="457200" algn="l"/>
              </a:tabLst>
              <a:defRPr/>
            </a:pPr>
            <a:r>
              <a:rPr lang="en-IN" sz="1400" dirty="0">
                <a:latin typeface="Times New Roman"/>
                <a:ea typeface="Times New Roman"/>
                <a:cs typeface="+mn-cs"/>
              </a:rPr>
              <a:t>  c.    Increases in the levels of norepinephrine, possibly having a harmful effect on the cardiovascular system</a:t>
            </a:r>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4869D8-F8C5-214E-86AB-0E4281F32997}" type="slidenum">
              <a:rPr lang="en-US" altLang="en-US" sz="1200"/>
              <a:pPr eaLnBrk="1" hangingPunct="1"/>
              <a:t>65</a:t>
            </a:fld>
            <a:endParaRPr lang="en-US" altLang="en-US" sz="1200" dirty="0"/>
          </a:p>
        </p:txBody>
      </p:sp>
    </p:spTree>
    <p:extLst>
      <p:ext uri="{BB962C8B-B14F-4D97-AF65-F5344CB8AC3E}">
        <p14:creationId xmlns:p14="http://schemas.microsoft.com/office/powerpoint/2010/main" val="652904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US" dirty="0">
                <a:latin typeface="Times New Roman"/>
                <a:ea typeface="Times New Roman"/>
                <a:cs typeface="+mn-cs"/>
              </a:rPr>
              <a:t>B.    Pathophysiology</a:t>
            </a:r>
          </a:p>
          <a:p>
            <a:pPr marL="228600" indent="-228600">
              <a:spcBef>
                <a:spcPts val="600"/>
              </a:spcBef>
              <a:spcAft>
                <a:spcPts val="600"/>
              </a:spcAft>
              <a:tabLst>
                <a:tab pos="228600" algn="l"/>
              </a:tabLst>
              <a:defRPr/>
            </a:pPr>
            <a:r>
              <a:rPr lang="en-US" dirty="0">
                <a:latin typeface="Times New Roman"/>
                <a:ea typeface="Times New Roman"/>
                <a:cs typeface="+mn-cs"/>
              </a:rPr>
              <a:t>	  1.    Hyperosmolar hyperglycemic nonketotic syndrome (HHNS) is a diabetic complication in older people and occurs more often in people with type 2 diabetes.</a:t>
            </a:r>
          </a:p>
          <a:p>
            <a:pPr marL="228600" indent="-228600">
              <a:spcBef>
                <a:spcPts val="600"/>
              </a:spcBef>
              <a:spcAft>
                <a:spcPts val="600"/>
              </a:spcAft>
              <a:tabLst>
                <a:tab pos="228600" algn="l"/>
              </a:tabLst>
              <a:defRPr/>
            </a:pPr>
            <a:r>
              <a:rPr lang="en-US" dirty="0">
                <a:latin typeface="Times New Roman"/>
                <a:ea typeface="Times New Roman"/>
                <a:cs typeface="+mn-cs"/>
              </a:rPr>
              <a:t>	  2.    The signs and symptoms of HHNS and diabetic ketoacidosis often overlap.</a:t>
            </a:r>
          </a:p>
          <a:p>
            <a:pPr marL="228600" indent="-228600">
              <a:spcBef>
                <a:spcPts val="600"/>
              </a:spcBef>
              <a:spcAft>
                <a:spcPts val="600"/>
              </a:spcAft>
              <a:tabLst>
                <a:tab pos="228600" algn="l"/>
              </a:tabLst>
              <a:defRPr/>
            </a:pPr>
            <a:r>
              <a:rPr lang="en-US" dirty="0">
                <a:latin typeface="Times New Roman"/>
                <a:ea typeface="Times New Roman"/>
                <a:cs typeface="+mn-cs"/>
              </a:rPr>
              <a:t>	         a.    Hyperglycemia</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b.</a:t>
            </a:r>
            <a:r>
              <a:rPr lang="en-US" dirty="0">
                <a:latin typeface="Times New Roman"/>
                <a:ea typeface="Times New Roman"/>
                <a:cs typeface="+mn-cs"/>
              </a:rPr>
              <a:t>    Polydipsia (thirst)</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c.</a:t>
            </a:r>
            <a:r>
              <a:rPr lang="en-US" dirty="0">
                <a:latin typeface="Times New Roman"/>
                <a:ea typeface="Times New Roman"/>
                <a:cs typeface="+mn-cs"/>
              </a:rPr>
              <a:t>    Polyuria (urination)</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d.</a:t>
            </a:r>
            <a:r>
              <a:rPr lang="en-US" dirty="0">
                <a:latin typeface="Times New Roman"/>
                <a:ea typeface="Times New Roman"/>
                <a:cs typeface="+mn-cs"/>
              </a:rPr>
              <a:t>    Polyphagia (hunger)</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sz="1200" kern="1200" dirty="0">
                <a:solidFill>
                  <a:schemeClr val="tx1"/>
                </a:solidFill>
                <a:effectLst/>
                <a:latin typeface="Times New Roman" pitchFamily="18" charset="0"/>
                <a:ea typeface="MS PGothic" pitchFamily="34" charset="-128"/>
                <a:cs typeface="MS PGothic" charset="0"/>
              </a:rPr>
              <a:t>e.   Dizziness, confusion, altered mental status, and possibly seizures</a:t>
            </a:r>
            <a:r>
              <a:rPr lang="en-US" dirty="0">
                <a:latin typeface="Times New Roman"/>
                <a:ea typeface="Times New Roman"/>
                <a:cs typeface="+mn-cs"/>
              </a:rPr>
              <a:t>	</a:t>
            </a:r>
          </a:p>
          <a:p>
            <a:pPr marL="228600" indent="-228600">
              <a:spcBef>
                <a:spcPts val="600"/>
              </a:spcBef>
              <a:spcAft>
                <a:spcPts val="600"/>
              </a:spcAft>
              <a:tabLst>
                <a:tab pos="228600" algn="l"/>
              </a:tabLst>
              <a:defRPr/>
            </a:pPr>
            <a:r>
              <a:rPr lang="en-US" dirty="0">
                <a:latin typeface="Times New Roman"/>
                <a:ea typeface="Times New Roman"/>
                <a:cs typeface="+mn-cs"/>
              </a:rPr>
              <a:t>        3.   On assessment, you may see changes in circulation such as:</a:t>
            </a:r>
          </a:p>
          <a:p>
            <a:pPr marL="228600" indent="-228600">
              <a:spcBef>
                <a:spcPts val="600"/>
              </a:spcBef>
              <a:spcAft>
                <a:spcPts val="600"/>
              </a:spcAft>
              <a:tabLst>
                <a:tab pos="228600" algn="l"/>
              </a:tabLst>
              <a:defRPr/>
            </a:pPr>
            <a:r>
              <a:rPr lang="en-US" dirty="0">
                <a:latin typeface="Times New Roman"/>
                <a:ea typeface="Times New Roman"/>
                <a:cs typeface="+mn-cs"/>
              </a:rPr>
              <a:t>	         a.    Warm, flushed skin</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b.</a:t>
            </a:r>
            <a:r>
              <a:rPr lang="en-US" dirty="0">
                <a:latin typeface="Times New Roman"/>
                <a:ea typeface="Times New Roman"/>
                <a:cs typeface="+mn-cs"/>
              </a:rPr>
              <a:t>    Poor skin turgor</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c.</a:t>
            </a:r>
            <a:r>
              <a:rPr lang="en-US" dirty="0">
                <a:latin typeface="Times New Roman"/>
                <a:ea typeface="Times New Roman"/>
                <a:cs typeface="+mn-cs"/>
              </a:rPr>
              <a:t>    Pale, dry, oral mucosa</a:t>
            </a:r>
          </a:p>
          <a:p>
            <a:pPr marL="228600" indent="-228600">
              <a:spcBef>
                <a:spcPts val="600"/>
              </a:spcBef>
              <a:spcAft>
                <a:spcPts val="600"/>
              </a:spcAft>
              <a:tabLst>
                <a:tab pos="228600" algn="l"/>
              </a:tabLst>
              <a:defRPr/>
            </a:pPr>
            <a:r>
              <a:rPr lang="en-US" dirty="0">
                <a:latin typeface="Times New Roman"/>
                <a:ea typeface="Times New Roman"/>
                <a:cs typeface="+mn-cs"/>
              </a:rPr>
              <a:t>	         </a:t>
            </a:r>
            <a:r>
              <a:rPr lang="en-US" dirty="0" err="1">
                <a:latin typeface="Times New Roman"/>
                <a:ea typeface="Times New Roman"/>
                <a:cs typeface="+mn-cs"/>
              </a:rPr>
              <a:t>d.</a:t>
            </a:r>
            <a:r>
              <a:rPr lang="en-US" dirty="0">
                <a:latin typeface="Times New Roman"/>
                <a:ea typeface="Times New Roman"/>
                <a:cs typeface="+mn-cs"/>
              </a:rPr>
              <a:t>    Furrowed tongue</a:t>
            </a:r>
          </a:p>
          <a:p>
            <a:pPr marL="228600" indent="-228600">
              <a:spcBef>
                <a:spcPts val="600"/>
              </a:spcBef>
              <a:spcAft>
                <a:spcPts val="600"/>
              </a:spcAft>
              <a:tabLst>
                <a:tab pos="228600" algn="l"/>
              </a:tabLst>
              <a:defRPr/>
            </a:pPr>
            <a:r>
              <a:rPr lang="en-US" dirty="0">
                <a:latin typeface="Times New Roman"/>
                <a:ea typeface="Times New Roman"/>
                <a:cs typeface="+mn-cs"/>
              </a:rPr>
              <a:t>	  4.   The patient may present with signs and symptoms of hypotension and shock, including tachycardia.</a:t>
            </a:r>
          </a:p>
          <a:p>
            <a:pPr marL="228600" indent="-228600">
              <a:spcBef>
                <a:spcPts val="600"/>
              </a:spcBef>
              <a:spcAft>
                <a:spcPts val="600"/>
              </a:spcAft>
              <a:tabLst>
                <a:tab pos="228600" algn="l"/>
              </a:tabLst>
              <a:defRPr/>
            </a:pPr>
            <a:r>
              <a:rPr lang="en-US" dirty="0">
                <a:latin typeface="Times New Roman"/>
                <a:ea typeface="Times New Roman"/>
                <a:cs typeface="+mn-cs"/>
              </a:rPr>
              <a:t>	  5.   The blood glucose level will be variable in DKA, whereas in HHNS, the value is typically 600 mg/dL or higher.</a:t>
            </a:r>
          </a:p>
          <a:p>
            <a:pPr marL="228600" indent="-228600">
              <a:spcBef>
                <a:spcPts val="600"/>
              </a:spcBef>
              <a:spcAft>
                <a:spcPts val="600"/>
              </a:spcAft>
              <a:tabLst>
                <a:tab pos="228600" algn="l"/>
              </a:tabLst>
              <a:defRPr/>
            </a:pPr>
            <a:r>
              <a:rPr lang="en-US" dirty="0">
                <a:latin typeface="Times New Roman"/>
                <a:ea typeface="Times New Roman"/>
                <a:cs typeface="+mn-cs"/>
              </a:rPr>
              <a:t>	  6.   DKA will present with Kussmaul respirations, while HHNS will not.</a:t>
            </a:r>
            <a:endParaRPr lang="en-US" sz="1100" dirty="0">
              <a:latin typeface="Times New Roman"/>
              <a:ea typeface="Times New Roman"/>
              <a:cs typeface="+mn-cs"/>
            </a:endParaRPr>
          </a:p>
          <a:p>
            <a:pPr marL="228600" marR="0" lvl="0" indent="-228600" algn="l" defTabSz="914400" rtl="0" eaLnBrk="0" fontAlgn="base" latinLnBrk="0" hangingPunct="0">
              <a:lnSpc>
                <a:spcPct val="100000"/>
              </a:lnSpc>
              <a:spcBef>
                <a:spcPts val="600"/>
              </a:spcBef>
              <a:spcAft>
                <a:spcPts val="600"/>
              </a:spcAft>
              <a:buClrTx/>
              <a:buSzTx/>
              <a:buFontTx/>
              <a:buNone/>
              <a:tabLst>
                <a:tab pos="228600" algn="l"/>
              </a:tabLst>
              <a:defRPr/>
            </a:pPr>
            <a:r>
              <a:rPr lang="en-US" sz="1200" kern="1200" dirty="0">
                <a:solidFill>
                  <a:schemeClr val="tx1"/>
                </a:solidFill>
                <a:effectLst/>
                <a:latin typeface="Times New Roman" pitchFamily="18" charset="0"/>
                <a:ea typeface="MS PGothic" pitchFamily="34" charset="-128"/>
                <a:cs typeface="MS PGothic" charset="0"/>
              </a:rPr>
              <a:t>      </a:t>
            </a:r>
            <a:endParaRPr lang="en-US" dirty="0">
              <a:solidFill>
                <a:srgbClr val="000000"/>
              </a:solidFill>
              <a:latin typeface="Times New Roman"/>
              <a:ea typeface="Times New Roman"/>
              <a:cs typeface="+mn-cs"/>
            </a:endParaRPr>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CA87AF-85A5-B74B-AB5A-AECC0403F105}"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8676763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marL="228600" marR="0" lvl="0" indent="-228600" algn="l" defTabSz="914400" rtl="0" eaLnBrk="0" fontAlgn="base" latinLnBrk="0" hangingPunct="0">
              <a:lnSpc>
                <a:spcPct val="100000"/>
              </a:lnSpc>
              <a:spcBef>
                <a:spcPts val="600"/>
              </a:spcBef>
              <a:spcAft>
                <a:spcPts val="600"/>
              </a:spcAft>
              <a:buClrTx/>
              <a:buSzTx/>
              <a:buFontTx/>
              <a:buNone/>
              <a:tabLst>
                <a:tab pos="228600" algn="l"/>
              </a:tabLst>
              <a:defRPr/>
            </a:pPr>
            <a:r>
              <a:rPr lang="en-IN" altLang="en-US" dirty="0">
                <a:latin typeface="Times New Roman" charset="0"/>
                <a:ea typeface="MS PGothic" charset="-128"/>
              </a:rPr>
              <a:t>7. </a:t>
            </a:r>
            <a:r>
              <a:rPr lang="en-US" altLang="en-US" sz="1200" kern="1200" dirty="0">
                <a:solidFill>
                  <a:schemeClr val="tx1"/>
                </a:solidFill>
                <a:effectLst/>
                <a:latin typeface="Times New Roman" pitchFamily="18" charset="0"/>
                <a:ea typeface="MS PGothic" pitchFamily="34" charset="-128"/>
              </a:rPr>
              <a:t>   </a:t>
            </a:r>
            <a:r>
              <a:rPr lang="en-US" sz="1200" kern="1200" dirty="0">
                <a:solidFill>
                  <a:schemeClr val="tx1"/>
                </a:solidFill>
                <a:effectLst/>
                <a:latin typeface="Times New Roman" pitchFamily="18" charset="0"/>
                <a:ea typeface="MS PGothic" pitchFamily="34" charset="-128"/>
                <a:cs typeface="MS PGothic" charset="0"/>
              </a:rPr>
              <a:t>Treatment should include airway, ventilatory, and circulatory support.</a:t>
            </a:r>
          </a:p>
          <a:p>
            <a:endParaRPr lang="en-US" altLang="en-US" dirty="0">
              <a:latin typeface="Times New Roman" charset="0"/>
              <a:ea typeface="MS PGothic" charset="-128"/>
            </a:endParaRPr>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2C2C42-6F56-F340-B13F-006810239828}" type="slidenum">
              <a:rPr lang="en-US" altLang="en-US" sz="1200"/>
              <a:pPr eaLnBrk="1" hangingPunct="1"/>
              <a:t>67</a:t>
            </a:fld>
            <a:endParaRPr lang="en-US" altLang="en-US" sz="1200" dirty="0"/>
          </a:p>
        </p:txBody>
      </p:sp>
    </p:spTree>
    <p:extLst>
      <p:ext uri="{BB962C8B-B14F-4D97-AF65-F5344CB8AC3E}">
        <p14:creationId xmlns:p14="http://schemas.microsoft.com/office/powerpoint/2010/main" val="2685344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XII. Changes in the Immune System</a:t>
            </a:r>
          </a:p>
          <a:p>
            <a:pPr>
              <a:spcBef>
                <a:spcPts val="1800"/>
              </a:spcBef>
              <a:spcAft>
                <a:spcPts val="600"/>
              </a:spcAft>
              <a:defRPr/>
            </a:pPr>
            <a:r>
              <a:rPr lang="en-IN" sz="1800" dirty="0">
                <a:latin typeface="Times New Roman"/>
                <a:ea typeface="Times New Roman"/>
                <a:cs typeface="+mn-cs"/>
              </a:rPr>
              <a:t>A.    Infections are commonly seen in older people because they generally have an increased risk of infection and are less able to fight infections once they occur.</a:t>
            </a:r>
          </a:p>
          <a:p>
            <a:pPr>
              <a:spcBef>
                <a:spcPts val="1800"/>
              </a:spcBef>
              <a:spcAft>
                <a:spcPts val="600"/>
              </a:spcAft>
              <a:defRPr/>
            </a:pPr>
            <a:r>
              <a:rPr lang="en-IN" sz="1800" dirty="0">
                <a:latin typeface="Times New Roman"/>
                <a:ea typeface="Times New Roman"/>
                <a:cs typeface="+mn-cs"/>
              </a:rPr>
              <a:t>       1.    Many older patients may be unable to develop a fever, and in fact may be hypothermic as a manifestation of severe systemic infection. </a:t>
            </a:r>
          </a:p>
          <a:p>
            <a:pPr>
              <a:spcBef>
                <a:spcPts val="1800"/>
              </a:spcBef>
              <a:spcAft>
                <a:spcPts val="600"/>
              </a:spcAft>
              <a:defRPr/>
            </a:pPr>
            <a:r>
              <a:rPr lang="en-IN" sz="1800" dirty="0">
                <a:latin typeface="Times New Roman"/>
                <a:ea typeface="Times New Roman"/>
                <a:cs typeface="+mn-cs"/>
              </a:rPr>
              <a:t>       2.    Anorexia, fatigue, weight loss, falls, or changes in mental status may be the primary symptoms of infection in these patients.</a:t>
            </a:r>
          </a:p>
          <a:p>
            <a:pPr>
              <a:spcBef>
                <a:spcPts val="1800"/>
              </a:spcBef>
              <a:spcAft>
                <a:spcPts val="600"/>
              </a:spcAft>
              <a:defRPr/>
            </a:pPr>
            <a:r>
              <a:rPr lang="en-IN" sz="1800" dirty="0">
                <a:latin typeface="Times New Roman"/>
                <a:ea typeface="Times New Roman"/>
                <a:cs typeface="+mn-cs"/>
              </a:rPr>
              <a:t>       3.    Pneumonia and urinary tract infection are common in patients who are bedridden.</a:t>
            </a:r>
          </a:p>
          <a:p>
            <a:pPr>
              <a:spcBef>
                <a:spcPts val="1800"/>
              </a:spcBef>
              <a:spcAft>
                <a:spcPts val="600"/>
              </a:spcAft>
              <a:defRPr/>
            </a:pPr>
            <a:r>
              <a:rPr lang="en-IN" sz="1800" dirty="0">
                <a:latin typeface="Times New Roman"/>
                <a:ea typeface="Times New Roman"/>
                <a:cs typeface="+mn-cs"/>
              </a:rPr>
              <a:t>       4.    When infection occurs, signs and symptoms may be decreased or minimized by the patient.</a:t>
            </a:r>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F14118-884B-1540-BA60-DE70C1789A97}"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3961319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dirty="0">
                <a:cs typeface="+mn-cs"/>
              </a:rPr>
              <a:t>Lecture Outline</a:t>
            </a:r>
          </a:p>
          <a:p>
            <a:pPr>
              <a:defRPr/>
            </a:pPr>
            <a:endParaRPr lang="en-US" altLang="en-US" dirty="0">
              <a:cs typeface="+mn-cs"/>
            </a:endParaRPr>
          </a:p>
          <a:p>
            <a:pPr>
              <a:spcBef>
                <a:spcPts val="1800"/>
              </a:spcBef>
              <a:spcAft>
                <a:spcPts val="600"/>
              </a:spcAft>
              <a:defRPr/>
            </a:pPr>
            <a:r>
              <a:rPr lang="en-IN" altLang="en-US" sz="2000" dirty="0">
                <a:cs typeface="Times New Roman" pitchFamily="18" charset="0"/>
              </a:rPr>
              <a:t>XIII. Changes in the Musculoskeletal System</a:t>
            </a:r>
          </a:p>
          <a:p>
            <a:pPr>
              <a:spcBef>
                <a:spcPts val="1800"/>
              </a:spcBef>
              <a:spcAft>
                <a:spcPts val="600"/>
              </a:spcAft>
              <a:defRPr/>
            </a:pPr>
            <a:r>
              <a:rPr lang="en-IN" altLang="en-US" sz="2000" dirty="0">
                <a:cs typeface="Times New Roman" pitchFamily="18" charset="0"/>
              </a:rPr>
              <a:t>A.    Anatomy and physiology</a:t>
            </a:r>
          </a:p>
          <a:p>
            <a:pPr>
              <a:spcBef>
                <a:spcPts val="1800"/>
              </a:spcBef>
              <a:spcAft>
                <a:spcPts val="600"/>
              </a:spcAft>
              <a:defRPr/>
            </a:pPr>
            <a:r>
              <a:rPr lang="en-IN" altLang="en-US" sz="2000" dirty="0">
                <a:cs typeface="Times New Roman" pitchFamily="18" charset="0"/>
              </a:rPr>
              <a:t>       1.    Aging brings a widespread decrease in bone mass in men and women, but especially among postmenopausal women.</a:t>
            </a:r>
          </a:p>
          <a:p>
            <a:pPr>
              <a:spcBef>
                <a:spcPts val="1800"/>
              </a:spcBef>
              <a:spcAft>
                <a:spcPts val="600"/>
              </a:spcAft>
              <a:defRPr/>
            </a:pPr>
            <a:r>
              <a:rPr lang="en-IN" altLang="en-US" sz="2000" dirty="0">
                <a:cs typeface="Times New Roman" pitchFamily="18" charset="0"/>
              </a:rPr>
              <a:t>              a.    Bones become more brittle and tend to break more easily.</a:t>
            </a:r>
          </a:p>
          <a:p>
            <a:pPr>
              <a:spcBef>
                <a:spcPts val="1800"/>
              </a:spcBef>
              <a:spcAft>
                <a:spcPts val="600"/>
              </a:spcAft>
              <a:defRPr/>
            </a:pPr>
            <a:r>
              <a:rPr lang="en-IN" altLang="en-US" sz="2000" dirty="0">
                <a:cs typeface="Times New Roman" pitchFamily="18" charset="0"/>
              </a:rPr>
              <a:t>              b.    The disks between the vertebrae of the spine begin to narrow, and a decrease in height of between 2″ and 3″ may occur through the lifespan, along with changes in posture.</a:t>
            </a:r>
          </a:p>
          <a:p>
            <a:pPr>
              <a:spcBef>
                <a:spcPts val="1800"/>
              </a:spcBef>
              <a:spcAft>
                <a:spcPts val="600"/>
              </a:spcAft>
              <a:defRPr/>
            </a:pPr>
            <a:r>
              <a:rPr lang="en-IN" altLang="en-US" sz="2000" dirty="0">
                <a:cs typeface="Times New Roman" pitchFamily="18" charset="0"/>
              </a:rPr>
              <a:t>              c.    Joints lose their flexibility and may be further immobilized by arthritic changes.</a:t>
            </a:r>
          </a:p>
          <a:p>
            <a:pPr>
              <a:spcBef>
                <a:spcPts val="1800"/>
              </a:spcBef>
              <a:spcAft>
                <a:spcPts val="600"/>
              </a:spcAft>
              <a:defRPr/>
            </a:pPr>
            <a:r>
              <a:rPr lang="en-IN" altLang="en-US" sz="2000" dirty="0">
                <a:cs typeface="Times New Roman" pitchFamily="18" charset="0"/>
              </a:rPr>
              <a:t>              d.    A decrease in the amount of muscle mass often results in less strength.</a:t>
            </a:r>
          </a:p>
          <a:p>
            <a:pPr marL="685800" indent="-228600">
              <a:spcBef>
                <a:spcPct val="0"/>
              </a:spcBef>
              <a:spcAft>
                <a:spcPts val="300"/>
              </a:spcAft>
              <a:defRPr/>
            </a:pPr>
            <a:endParaRPr lang="en-US" altLang="en-US" dirty="0">
              <a:cs typeface="Times New Roman" pitchFamily="18" charset="0"/>
            </a:endParaRPr>
          </a:p>
          <a:p>
            <a:pPr marL="457200" indent="-228600">
              <a:defRPr/>
            </a:pPr>
            <a:endParaRPr lang="en-US" altLang="en-US" dirty="0">
              <a:cs typeface="+mn-cs"/>
            </a:endParaRPr>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080E93-9A3A-784B-AF29-AB6A40140DC4}"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3829363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b="1"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B.    Pathophysiology</a:t>
            </a:r>
          </a:p>
          <a:p>
            <a:pPr>
              <a:spcBef>
                <a:spcPts val="600"/>
              </a:spcBef>
              <a:spcAft>
                <a:spcPts val="600"/>
              </a:spcAft>
            </a:pPr>
            <a:r>
              <a:rPr lang="en-IN" altLang="en-US" sz="1400" dirty="0">
                <a:latin typeface="Times New Roman" charset="0"/>
                <a:ea typeface="MS PGothic" charset="-128"/>
              </a:rPr>
              <a:t>       1.    Changes in physical abilities can affect older adults’ confidence in their mobility.</a:t>
            </a:r>
          </a:p>
          <a:p>
            <a:pPr>
              <a:spcBef>
                <a:spcPts val="600"/>
              </a:spcBef>
              <a:spcAft>
                <a:spcPts val="600"/>
              </a:spcAft>
            </a:pPr>
            <a:r>
              <a:rPr lang="en-IN" altLang="en-US" sz="1400" dirty="0">
                <a:latin typeface="Times New Roman" charset="0"/>
                <a:ea typeface="MS PGothic" charset="-128"/>
              </a:rPr>
              <a:t>              a.   The muscle system atrophies and weakens with age</a:t>
            </a:r>
          </a:p>
          <a:p>
            <a:pPr>
              <a:spcBef>
                <a:spcPts val="600"/>
              </a:spcBef>
              <a:spcAft>
                <a:spcPts val="600"/>
              </a:spcAft>
            </a:pPr>
            <a:r>
              <a:rPr lang="en-IN" altLang="en-US" sz="1400" dirty="0">
                <a:latin typeface="Times New Roman" charset="0"/>
                <a:ea typeface="MS PGothic" charset="-128"/>
              </a:rPr>
              <a:t>              b.   Strength declines.</a:t>
            </a:r>
          </a:p>
          <a:p>
            <a:pPr>
              <a:spcBef>
                <a:spcPts val="600"/>
              </a:spcBef>
              <a:spcAft>
                <a:spcPts val="600"/>
              </a:spcAft>
            </a:pPr>
            <a:r>
              <a:rPr lang="en-IN" altLang="en-US" sz="1400" dirty="0">
                <a:latin typeface="Times New Roman" charset="0"/>
                <a:ea typeface="MS PGothic" charset="-128"/>
              </a:rPr>
              <a:t>              c.   Ligaments and cartilage of the joints lose their elasticity.</a:t>
            </a:r>
          </a:p>
          <a:p>
            <a:pPr>
              <a:spcBef>
                <a:spcPts val="600"/>
              </a:spcBef>
              <a:spcAft>
                <a:spcPts val="600"/>
              </a:spcAft>
            </a:pPr>
            <a:r>
              <a:rPr lang="en-IN" altLang="en-US" sz="1400" dirty="0">
                <a:latin typeface="Times New Roman" charset="0"/>
                <a:ea typeface="MS PGothic" charset="-128"/>
              </a:rPr>
              <a:t>              d.    Cartilage goes through degenerative change.</a:t>
            </a:r>
          </a:p>
          <a:p>
            <a:pPr>
              <a:spcBef>
                <a:spcPts val="600"/>
              </a:spcBef>
              <a:spcAft>
                <a:spcPts val="600"/>
              </a:spcAft>
            </a:pPr>
            <a:r>
              <a:rPr lang="en-IN" altLang="en-US" sz="1400" dirty="0">
                <a:latin typeface="Times New Roman" charset="0"/>
                <a:ea typeface="MS PGothic" charset="-128"/>
              </a:rPr>
              <a:t>       2.    The stooped posture of older people comes from atrophy of the supporting structures of the body.</a:t>
            </a:r>
          </a:p>
          <a:p>
            <a:r>
              <a:rPr lang="en-IN" altLang="en-US" sz="1400" dirty="0">
                <a:latin typeface="Times New Roman" charset="0"/>
                <a:ea typeface="MS PGothic" charset="-128"/>
              </a:rPr>
              <a:t>              a.   </a:t>
            </a:r>
            <a:r>
              <a:rPr lang="en-US" sz="1200" kern="1200" dirty="0">
                <a:solidFill>
                  <a:schemeClr val="tx1"/>
                </a:solidFill>
                <a:effectLst/>
                <a:latin typeface="Times New Roman" pitchFamily="18" charset="0"/>
                <a:ea typeface="MS PGothic" pitchFamily="34" charset="-128"/>
                <a:cs typeface="MS PGothic" charset="0"/>
              </a:rPr>
              <a:t> Kyphosis (a forward curling of the spine, also called humpback or hunchback).</a:t>
            </a:r>
          </a:p>
          <a:p>
            <a:endParaRPr lang="en-US" altLang="en-US" dirty="0">
              <a:latin typeface="Times New Roman" charset="0"/>
              <a:ea typeface="MS PGothic" charset="-128"/>
            </a:endParaRPr>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7D2280-AD35-2D49-A1E6-D5EB54662843}" type="slidenum">
              <a:rPr lang="en-US" altLang="en-US" sz="1200"/>
              <a:pPr eaLnBrk="1" hangingPunct="1"/>
              <a:t>70</a:t>
            </a:fld>
            <a:endParaRPr lang="en-US" altLang="en-US" sz="1200" dirty="0"/>
          </a:p>
        </p:txBody>
      </p:sp>
    </p:spTree>
    <p:extLst>
      <p:ext uri="{BB962C8B-B14F-4D97-AF65-F5344CB8AC3E}">
        <p14:creationId xmlns:p14="http://schemas.microsoft.com/office/powerpoint/2010/main" val="79577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National EMS Education Standard Competencies </a:t>
            </a:r>
          </a:p>
          <a:p>
            <a:pPr>
              <a:defRPr/>
            </a:pPr>
            <a:endParaRPr lang="en-US" dirty="0"/>
          </a:p>
          <a:p>
            <a:pPr>
              <a:defRPr/>
            </a:pPr>
            <a:r>
              <a:rPr lang="en-US" dirty="0"/>
              <a:t>Special Considerations in Trauma</a:t>
            </a:r>
          </a:p>
          <a:p>
            <a:pPr>
              <a:defRPr/>
            </a:pPr>
            <a:r>
              <a:rPr lang="en-US" dirty="0"/>
              <a:t>• Recognition and management of trauma in the</a:t>
            </a:r>
          </a:p>
          <a:p>
            <a:pPr marL="628650" lvl="1" indent="-171450">
              <a:buFont typeface="Arial" panose="020B0604020202020204" pitchFamily="34" charset="0"/>
              <a:buChar char="•"/>
              <a:defRPr/>
            </a:pPr>
            <a:r>
              <a:rPr lang="en-US" dirty="0"/>
              <a:t>Geriatric patient </a:t>
            </a:r>
          </a:p>
          <a:p>
            <a:pPr>
              <a:defRPr/>
            </a:pPr>
            <a:r>
              <a:rPr lang="en-US" dirty="0"/>
              <a:t>• Pathophysiology, assessment, and management of trauma in the</a:t>
            </a:r>
          </a:p>
          <a:p>
            <a:pPr marL="628650" lvl="1" indent="-171450">
              <a:buFont typeface="Arial" panose="020B0604020202020204" pitchFamily="34" charset="0"/>
              <a:buChar char="•"/>
              <a:defRPr/>
            </a:pPr>
            <a:r>
              <a:rPr lang="en-US" dirty="0"/>
              <a:t>Geriatric patient </a:t>
            </a:r>
          </a:p>
          <a:p>
            <a:pPr>
              <a:defRPr/>
            </a:pPr>
            <a:endParaRPr lang="en-US" dirty="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94EADA-DC8E-A148-9F40-07C9A6D2C0A9}" type="slidenum">
              <a:rPr lang="en-US" altLang="en-US" sz="1200"/>
              <a:pPr eaLnBrk="1" hangingPunct="1"/>
              <a:t>8</a:t>
            </a:fld>
            <a:endParaRPr lang="en-US" altLang="en-US" sz="1200" dirty="0"/>
          </a:p>
        </p:txBody>
      </p:sp>
    </p:spTree>
    <p:extLst>
      <p:ext uri="{BB962C8B-B14F-4D97-AF65-F5344CB8AC3E}">
        <p14:creationId xmlns:p14="http://schemas.microsoft.com/office/powerpoint/2010/main" val="20025534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dirty="0">
                <a:latin typeface="Times New Roman"/>
                <a:ea typeface="Times New Roman"/>
                <a:cs typeface="+mn-cs"/>
              </a:rPr>
              <a:t>3.   Osteoporosis, a condition that affects men and women, is characterized by a decrease in bone mass leading to reduction in bone strength and greater susceptibility to fracture.</a:t>
            </a:r>
          </a:p>
          <a:p>
            <a:pPr marL="457200" indent="-228600">
              <a:spcBef>
                <a:spcPts val="0"/>
              </a:spcBef>
              <a:spcAft>
                <a:spcPts val="300"/>
              </a:spcAft>
              <a:tabLst>
                <a:tab pos="457200" algn="l"/>
              </a:tabLst>
              <a:defRPr/>
            </a:pPr>
            <a:r>
              <a:rPr lang="en-IN" dirty="0">
                <a:latin typeface="Times New Roman"/>
                <a:ea typeface="Times New Roman"/>
                <a:cs typeface="+mn-cs"/>
              </a:rPr>
              <a:t> a.    The extent of bone loss that a person undergoes is influenced by numerous factors, including:</a:t>
            </a:r>
          </a:p>
          <a:p>
            <a:pPr marL="457200" indent="-228600">
              <a:spcBef>
                <a:spcPts val="0"/>
              </a:spcBef>
              <a:spcAft>
                <a:spcPts val="300"/>
              </a:spcAft>
              <a:tabLst>
                <a:tab pos="457200" algn="l"/>
              </a:tabLst>
              <a:defRPr/>
            </a:pPr>
            <a:r>
              <a:rPr lang="en-IN" dirty="0">
                <a:latin typeface="Times New Roman"/>
                <a:ea typeface="Times New Roman"/>
                <a:cs typeface="+mn-cs"/>
              </a:rPr>
              <a:t>	  i.    Genetics</a:t>
            </a:r>
          </a:p>
          <a:p>
            <a:pPr marL="457200" indent="-228600">
              <a:spcBef>
                <a:spcPts val="0"/>
              </a:spcBef>
              <a:spcAft>
                <a:spcPts val="300"/>
              </a:spcAft>
              <a:tabLst>
                <a:tab pos="457200" algn="l"/>
              </a:tabLst>
              <a:defRPr/>
            </a:pPr>
            <a:r>
              <a:rPr lang="en-IN" dirty="0">
                <a:latin typeface="Times New Roman"/>
                <a:ea typeface="Times New Roman"/>
                <a:cs typeface="+mn-cs"/>
              </a:rPr>
              <a:t>	  ii.    Smoking</a:t>
            </a:r>
          </a:p>
          <a:p>
            <a:pPr marL="457200" indent="-228600">
              <a:spcBef>
                <a:spcPts val="0"/>
              </a:spcBef>
              <a:spcAft>
                <a:spcPts val="300"/>
              </a:spcAft>
              <a:tabLst>
                <a:tab pos="457200" algn="l"/>
              </a:tabLst>
              <a:defRPr/>
            </a:pPr>
            <a:r>
              <a:rPr lang="en-IN" dirty="0">
                <a:latin typeface="Times New Roman"/>
                <a:ea typeface="Times New Roman"/>
                <a:cs typeface="+mn-cs"/>
              </a:rPr>
              <a:t>	  iii.   Level of activity</a:t>
            </a:r>
          </a:p>
          <a:p>
            <a:pPr marL="457200" indent="-228600">
              <a:spcBef>
                <a:spcPts val="0"/>
              </a:spcBef>
              <a:spcAft>
                <a:spcPts val="300"/>
              </a:spcAft>
              <a:tabLst>
                <a:tab pos="457200" algn="l"/>
              </a:tabLst>
              <a:defRPr/>
            </a:pPr>
            <a:r>
              <a:rPr lang="en-IN" dirty="0">
                <a:latin typeface="Times New Roman"/>
                <a:ea typeface="Times New Roman"/>
                <a:cs typeface="+mn-cs"/>
              </a:rPr>
              <a:t>	  iv.   Diet</a:t>
            </a:r>
          </a:p>
          <a:p>
            <a:pPr marL="457200" indent="-228600">
              <a:spcBef>
                <a:spcPts val="0"/>
              </a:spcBef>
              <a:spcAft>
                <a:spcPts val="300"/>
              </a:spcAft>
              <a:tabLst>
                <a:tab pos="457200" algn="l"/>
              </a:tabLst>
              <a:defRPr/>
            </a:pPr>
            <a:r>
              <a:rPr lang="en-IN" dirty="0">
                <a:latin typeface="Times New Roman"/>
                <a:ea typeface="Times New Roman"/>
                <a:cs typeface="+mn-cs"/>
              </a:rPr>
              <a:t>	  v.    Alcohol consumption</a:t>
            </a:r>
          </a:p>
          <a:p>
            <a:pPr marL="457200" indent="-228600">
              <a:spcBef>
                <a:spcPts val="0"/>
              </a:spcBef>
              <a:spcAft>
                <a:spcPts val="300"/>
              </a:spcAft>
              <a:tabLst>
                <a:tab pos="457200" algn="l"/>
              </a:tabLst>
              <a:defRPr/>
            </a:pPr>
            <a:r>
              <a:rPr lang="en-IN" dirty="0">
                <a:latin typeface="Times New Roman"/>
                <a:ea typeface="Times New Roman"/>
                <a:cs typeface="+mn-cs"/>
              </a:rPr>
              <a:t>	  vi.   Hormonal factors</a:t>
            </a:r>
          </a:p>
          <a:p>
            <a:pPr marL="457200" indent="-228600">
              <a:spcBef>
                <a:spcPts val="0"/>
              </a:spcBef>
              <a:spcAft>
                <a:spcPts val="300"/>
              </a:spcAft>
              <a:tabLst>
                <a:tab pos="457200" algn="l"/>
              </a:tabLst>
              <a:defRPr/>
            </a:pPr>
            <a:r>
              <a:rPr lang="en-IN" dirty="0">
                <a:latin typeface="Times New Roman"/>
                <a:ea typeface="Times New Roman"/>
                <a:cs typeface="+mn-cs"/>
              </a:rPr>
              <a:t>	  vii.  Body weight</a:t>
            </a:r>
          </a:p>
          <a:p>
            <a:pPr marL="457200" indent="-228600">
              <a:spcBef>
                <a:spcPts val="0"/>
              </a:spcBef>
              <a:spcAft>
                <a:spcPts val="300"/>
              </a:spcAft>
              <a:tabLst>
                <a:tab pos="457200" algn="l"/>
              </a:tabLst>
              <a:defRPr/>
            </a:pPr>
            <a:r>
              <a:rPr lang="en-IN" dirty="0">
                <a:latin typeface="Times New Roman"/>
                <a:ea typeface="Times New Roman"/>
                <a:cs typeface="+mn-cs"/>
              </a:rPr>
              <a:t>	</a:t>
            </a:r>
            <a:endParaRPr lang="en-US" dirty="0">
              <a:cs typeface="+mn-cs"/>
            </a:endParaRPr>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70615A-3635-7143-A0D6-FD1788C12CFE}" type="slidenum">
              <a:rPr lang="en-US" altLang="en-US" sz="1200"/>
              <a:pPr eaLnBrk="1" hangingPunct="1"/>
              <a:t>71</a:t>
            </a:fld>
            <a:endParaRPr lang="en-US" altLang="en-US" sz="1200" dirty="0"/>
          </a:p>
        </p:txBody>
      </p:sp>
    </p:spTree>
    <p:extLst>
      <p:ext uri="{BB962C8B-B14F-4D97-AF65-F5344CB8AC3E}">
        <p14:creationId xmlns:p14="http://schemas.microsoft.com/office/powerpoint/2010/main" val="352122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Osteoarthritis is a progressive disease of the joints that destroys cartilage, promotes the formation of bone spurs in joints, and leads to joint stiffness.</a:t>
            </a:r>
          </a:p>
          <a:p>
            <a:pPr marL="457200" indent="-228600">
              <a:spcBef>
                <a:spcPts val="0"/>
              </a:spcBef>
              <a:spcAft>
                <a:spcPts val="300"/>
              </a:spcAft>
              <a:tabLst>
                <a:tab pos="457200" algn="l"/>
              </a:tabLst>
              <a:defRPr/>
            </a:pPr>
            <a:r>
              <a:rPr lang="en-IN" sz="1400" dirty="0">
                <a:latin typeface="Times New Roman"/>
                <a:ea typeface="Times New Roman"/>
                <a:cs typeface="+mn-cs"/>
              </a:rPr>
              <a:t>  a.    Affects several joints of the body, most commonly those in the hands, knees, hips, and spine</a:t>
            </a:r>
          </a:p>
          <a:p>
            <a:pPr marL="457200" indent="-228600">
              <a:spcBef>
                <a:spcPts val="0"/>
              </a:spcBef>
              <a:spcAft>
                <a:spcPts val="300"/>
              </a:spcAft>
              <a:tabLst>
                <a:tab pos="457200" algn="l"/>
              </a:tabLst>
              <a:defRPr/>
            </a:pPr>
            <a:r>
              <a:rPr lang="en-IN" sz="1400" baseline="0" dirty="0">
                <a:latin typeface="Times New Roman"/>
                <a:ea typeface="Times New Roman"/>
                <a:cs typeface="+mn-cs"/>
              </a:rPr>
              <a:t>  </a:t>
            </a:r>
            <a:r>
              <a:rPr lang="en-IN" sz="1400" dirty="0">
                <a:latin typeface="Times New Roman"/>
                <a:ea typeface="Times New Roman"/>
                <a:cs typeface="+mn-cs"/>
              </a:rPr>
              <a:t>b.    Patients complain of pain and stiffness that gets worse with exertion.</a:t>
            </a:r>
          </a:p>
          <a:p>
            <a:pPr marL="457200" indent="-228600">
              <a:spcBef>
                <a:spcPts val="0"/>
              </a:spcBef>
              <a:spcAft>
                <a:spcPts val="300"/>
              </a:spcAft>
              <a:tabLst>
                <a:tab pos="457200" algn="l"/>
              </a:tabLst>
              <a:defRPr/>
            </a:pPr>
            <a:r>
              <a:rPr lang="en-IN" sz="1400" dirty="0">
                <a:latin typeface="Times New Roman"/>
                <a:ea typeface="Times New Roman"/>
                <a:cs typeface="+mn-cs"/>
              </a:rPr>
              <a:t>	</a:t>
            </a:r>
          </a:p>
          <a:p>
            <a:pPr marL="685800" indent="-228600">
              <a:spcBef>
                <a:spcPts val="0"/>
              </a:spcBef>
              <a:spcAft>
                <a:spcPts val="300"/>
              </a:spcAft>
              <a:tabLst>
                <a:tab pos="685800" algn="l"/>
              </a:tabLst>
              <a:defRPr/>
            </a:pPr>
            <a:endParaRPr lang="en-US" dirty="0">
              <a:latin typeface="Times New Roman"/>
              <a:ea typeface="Times New Roman"/>
              <a:cs typeface="+mn-cs"/>
            </a:endParaRPr>
          </a:p>
          <a:p>
            <a:pPr>
              <a:defRPr/>
            </a:pPr>
            <a:endParaRPr lang="en-US" dirty="0">
              <a:cs typeface="+mn-cs"/>
            </a:endParaRP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E24EA0-5C72-C549-9DE9-1C0F650AD026}"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2536777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XIV. Changes in Skin</a:t>
            </a:r>
          </a:p>
          <a:p>
            <a:pPr>
              <a:spcBef>
                <a:spcPts val="1800"/>
              </a:spcBef>
              <a:spcAft>
                <a:spcPts val="600"/>
              </a:spcAft>
              <a:defRPr/>
            </a:pPr>
            <a:r>
              <a:rPr lang="en-IN" sz="1800" dirty="0">
                <a:latin typeface="Times New Roman"/>
                <a:ea typeface="Times New Roman"/>
                <a:cs typeface="+mn-cs"/>
              </a:rPr>
              <a:t>A.    The proteins that make the skin pliable decline with age.</a:t>
            </a:r>
          </a:p>
          <a:p>
            <a:pPr>
              <a:spcBef>
                <a:spcPts val="1800"/>
              </a:spcBef>
              <a:spcAft>
                <a:spcPts val="600"/>
              </a:spcAft>
              <a:defRPr/>
            </a:pPr>
            <a:r>
              <a:rPr lang="en-IN" sz="1800" dirty="0">
                <a:latin typeface="Times New Roman"/>
                <a:ea typeface="Times New Roman"/>
                <a:cs typeface="+mn-cs"/>
              </a:rPr>
              <a:t>        1.    The layer of fat under the skin also becomes thinner because of the redistribution of fluids and proteins.</a:t>
            </a:r>
          </a:p>
          <a:p>
            <a:pPr>
              <a:spcBef>
                <a:spcPts val="1800"/>
              </a:spcBef>
              <a:spcAft>
                <a:spcPts val="600"/>
              </a:spcAft>
              <a:defRPr/>
            </a:pPr>
            <a:r>
              <a:rPr lang="en-IN" sz="1800" dirty="0">
                <a:latin typeface="Times New Roman"/>
                <a:ea typeface="Times New Roman"/>
                <a:cs typeface="+mn-cs"/>
              </a:rPr>
              <a:t>        2.    Bruising becomes more common because the skin can tear more easily.</a:t>
            </a:r>
          </a:p>
          <a:p>
            <a:pPr>
              <a:spcBef>
                <a:spcPts val="1800"/>
              </a:spcBef>
              <a:spcAft>
                <a:spcPts val="600"/>
              </a:spcAft>
              <a:defRPr/>
            </a:pPr>
            <a:r>
              <a:rPr lang="en-IN" sz="1800" dirty="0">
                <a:latin typeface="Times New Roman"/>
                <a:ea typeface="Times New Roman"/>
                <a:cs typeface="+mn-cs"/>
              </a:rPr>
              <a:t>        3.    Exocrine (sweat) glands do not respond as readily to heat because of atrophy and changes to the tissues of the dermal layer of the skin.</a:t>
            </a:r>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9D4B04-14A2-8844-89D3-29BF0139F574}"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6002700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B.   Pressure ulcers (bedsores or decubitus ulcers)</a:t>
            </a:r>
          </a:p>
          <a:p>
            <a:pPr marL="228600" indent="-228600">
              <a:spcBef>
                <a:spcPts val="600"/>
              </a:spcBef>
              <a:spcAft>
                <a:spcPts val="600"/>
              </a:spcAft>
              <a:tabLst>
                <a:tab pos="228600" algn="l"/>
              </a:tabLst>
              <a:defRPr/>
            </a:pPr>
            <a:r>
              <a:rPr lang="en-IN" dirty="0">
                <a:latin typeface="Times New Roman"/>
                <a:ea typeface="Times New Roman"/>
                <a:cs typeface="+mn-cs"/>
              </a:rPr>
              <a:t>	 1.    The pressure from the weight of the body cuts off the blood flow to the area of skin.</a:t>
            </a:r>
          </a:p>
          <a:p>
            <a:pPr marL="228600" indent="-228600">
              <a:spcBef>
                <a:spcPts val="600"/>
              </a:spcBef>
              <a:spcAft>
                <a:spcPts val="600"/>
              </a:spcAft>
              <a:tabLst>
                <a:tab pos="228600" algn="l"/>
              </a:tabLst>
              <a:defRPr/>
            </a:pPr>
            <a:r>
              <a:rPr lang="en-IN" dirty="0">
                <a:latin typeface="Times New Roman"/>
                <a:ea typeface="Times New Roman"/>
                <a:cs typeface="+mn-cs"/>
              </a:rPr>
              <a:t>	 2.    With no blood flow to the skin, a sore develops.</a:t>
            </a:r>
          </a:p>
          <a:p>
            <a:pPr marL="228600" indent="-228600">
              <a:spcBef>
                <a:spcPts val="600"/>
              </a:spcBef>
              <a:spcAft>
                <a:spcPts val="600"/>
              </a:spcAft>
              <a:tabLst>
                <a:tab pos="228600" algn="l"/>
              </a:tabLst>
              <a:defRPr/>
            </a:pPr>
            <a:r>
              <a:rPr lang="en-IN" dirty="0">
                <a:latin typeface="Times New Roman"/>
                <a:ea typeface="Times New Roman"/>
                <a:cs typeface="+mn-cs"/>
              </a:rPr>
              <a:t>	 3.    To help prevent these ulcers, take special care to pad under any bony prominences and in the voids in a patient who may be immobilized for an extended period.</a:t>
            </a: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0966C9-D094-FC48-8C47-AF39DE023FCD}" type="slidenum">
              <a:rPr lang="en-US" altLang="en-US" sz="1200"/>
              <a:pPr eaLnBrk="1" hangingPunct="1"/>
              <a:t>74</a:t>
            </a:fld>
            <a:endParaRPr lang="en-US" altLang="en-US" sz="1200" dirty="0"/>
          </a:p>
        </p:txBody>
      </p:sp>
    </p:spTree>
    <p:extLst>
      <p:ext uri="{BB962C8B-B14F-4D97-AF65-F5344CB8AC3E}">
        <p14:creationId xmlns:p14="http://schemas.microsoft.com/office/powerpoint/2010/main" val="6542748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0" indent="0">
              <a:spcBef>
                <a:spcPts val="0"/>
              </a:spcBef>
              <a:spcAft>
                <a:spcPts val="300"/>
              </a:spcAft>
              <a:buNone/>
              <a:tabLst>
                <a:tab pos="457200" algn="l"/>
              </a:tabLst>
              <a:defRPr/>
            </a:pPr>
            <a:r>
              <a:rPr lang="en-IN" sz="1400" dirty="0">
                <a:latin typeface="Times New Roman"/>
                <a:ea typeface="Times New Roman"/>
                <a:cs typeface="+mn-cs"/>
              </a:rPr>
              <a:t>4.   You may see these ulcers in the following various stages of development:</a:t>
            </a:r>
          </a:p>
          <a:p>
            <a:pPr marL="0" indent="0">
              <a:spcBef>
                <a:spcPts val="0"/>
              </a:spcBef>
              <a:spcAft>
                <a:spcPts val="300"/>
              </a:spcAft>
              <a:buNone/>
              <a:tabLst>
                <a:tab pos="457200" algn="l"/>
              </a:tabLst>
              <a:defRPr/>
            </a:pPr>
            <a:r>
              <a:rPr lang="en-IN" sz="1400" dirty="0">
                <a:latin typeface="Times New Roman"/>
                <a:ea typeface="Times New Roman"/>
                <a:cs typeface="+mn-cs"/>
              </a:rPr>
              <a:t>5.   Decubitus ulcers can be painful and cause complications such as bleeding, sepsis, and bone inflammation called osteomyelitis.</a:t>
            </a:r>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419A70-4A46-014A-A9C1-1BEBBF554383}"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2807951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XV. Toxicology</a:t>
            </a:r>
          </a:p>
          <a:p>
            <a:pPr>
              <a:spcBef>
                <a:spcPts val="1800"/>
              </a:spcBef>
              <a:spcAft>
                <a:spcPts val="600"/>
              </a:spcAft>
              <a:defRPr/>
            </a:pPr>
            <a:r>
              <a:rPr lang="en-IN" sz="1800" dirty="0">
                <a:latin typeface="Times New Roman"/>
                <a:ea typeface="Times New Roman"/>
                <a:cs typeface="+mn-cs"/>
              </a:rPr>
              <a:t>A.    Older people are more susceptible to toxicity because of:</a:t>
            </a:r>
          </a:p>
          <a:p>
            <a:pPr>
              <a:spcBef>
                <a:spcPts val="1800"/>
              </a:spcBef>
              <a:spcAft>
                <a:spcPts val="600"/>
              </a:spcAft>
              <a:defRPr/>
            </a:pPr>
            <a:r>
              <a:rPr lang="en-IN" sz="1800" dirty="0">
                <a:latin typeface="Times New Roman"/>
                <a:ea typeface="Times New Roman"/>
                <a:cs typeface="+mn-cs"/>
              </a:rPr>
              <a:t>       1.    Decreased kidney function</a:t>
            </a:r>
          </a:p>
          <a:p>
            <a:pPr>
              <a:spcBef>
                <a:spcPts val="1800"/>
              </a:spcBef>
              <a:spcAft>
                <a:spcPts val="600"/>
              </a:spcAft>
              <a:defRPr/>
            </a:pPr>
            <a:r>
              <a:rPr lang="en-IN" sz="1800" dirty="0">
                <a:latin typeface="Times New Roman"/>
                <a:ea typeface="Times New Roman"/>
                <a:cs typeface="+mn-cs"/>
              </a:rPr>
              <a:t>       2.    Altered GI absorption</a:t>
            </a:r>
          </a:p>
          <a:p>
            <a:pPr>
              <a:spcBef>
                <a:spcPts val="1800"/>
              </a:spcBef>
              <a:spcAft>
                <a:spcPts val="600"/>
              </a:spcAft>
              <a:defRPr/>
            </a:pPr>
            <a:r>
              <a:rPr lang="en-IN" sz="1800" dirty="0">
                <a:latin typeface="Times New Roman"/>
                <a:ea typeface="Times New Roman"/>
                <a:cs typeface="+mn-cs"/>
              </a:rPr>
              <a:t>       3.    Decreased vascular flow in the liver</a:t>
            </a:r>
          </a:p>
          <a:p>
            <a:pPr>
              <a:spcBef>
                <a:spcPts val="1800"/>
              </a:spcBef>
              <a:spcAft>
                <a:spcPts val="600"/>
              </a:spcAft>
              <a:defRPr/>
            </a:pPr>
            <a:r>
              <a:rPr lang="en-IN" sz="1800" dirty="0">
                <a:latin typeface="Times New Roman"/>
                <a:ea typeface="Times New Roman"/>
                <a:cs typeface="+mn-cs"/>
              </a:rPr>
              <a:t>B.    The kidneys undergo many changes with age.</a:t>
            </a:r>
          </a:p>
          <a:p>
            <a:pPr>
              <a:spcBef>
                <a:spcPts val="1800"/>
              </a:spcBef>
              <a:spcAft>
                <a:spcPts val="600"/>
              </a:spcAft>
              <a:defRPr/>
            </a:pPr>
            <a:r>
              <a:rPr lang="en-IN" sz="1800" dirty="0">
                <a:latin typeface="Times New Roman"/>
                <a:ea typeface="Times New Roman"/>
                <a:cs typeface="+mn-cs"/>
              </a:rPr>
              <a:t>C.    Decreased liver function makes it harder for the liver to detoxify the blood and eliminate substances such as medications and alcohol.</a:t>
            </a:r>
          </a:p>
          <a:p>
            <a:pPr>
              <a:spcBef>
                <a:spcPts val="1800"/>
              </a:spcBef>
              <a:spcAft>
                <a:spcPts val="600"/>
              </a:spcAft>
              <a:defRPr/>
            </a:pPr>
            <a:r>
              <a:rPr lang="en-IN" sz="1800" dirty="0">
                <a:latin typeface="Times New Roman"/>
                <a:ea typeface="Times New Roman"/>
                <a:cs typeface="+mn-cs"/>
              </a:rPr>
              <a:t>	</a:t>
            </a:r>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4A2115-4B3C-DE46-ACBC-CC2B26BB7C5C}" type="slidenum">
              <a:rPr lang="en-US" altLang="en-US" sz="1200"/>
              <a:pPr eaLnBrk="1" hangingPunct="1"/>
              <a:t>76</a:t>
            </a:fld>
            <a:endParaRPr lang="en-US" altLang="en-US" sz="1200" dirty="0"/>
          </a:p>
        </p:txBody>
      </p:sp>
    </p:spTree>
    <p:extLst>
      <p:ext uri="{BB962C8B-B14F-4D97-AF65-F5344CB8AC3E}">
        <p14:creationId xmlns:p14="http://schemas.microsoft.com/office/powerpoint/2010/main" val="20958283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D.    Typical OTC medicines used by older people include aspirin, antacids, cough syrups, and decongestants.</a:t>
            </a:r>
          </a:p>
          <a:p>
            <a:pPr marL="228600" indent="-228600">
              <a:spcBef>
                <a:spcPts val="600"/>
              </a:spcBef>
              <a:spcAft>
                <a:spcPts val="600"/>
              </a:spcAft>
              <a:tabLst>
                <a:tab pos="228600" algn="l"/>
              </a:tabLst>
              <a:defRPr/>
            </a:pPr>
            <a:r>
              <a:rPr lang="en-IN" dirty="0">
                <a:latin typeface="Times New Roman"/>
                <a:ea typeface="Times New Roman"/>
                <a:cs typeface="+mn-cs"/>
              </a:rPr>
              <a:t>	  1.    Many people believe OTC medications cannot be dangerous.</a:t>
            </a:r>
          </a:p>
          <a:p>
            <a:pPr marL="228600" indent="-228600">
              <a:spcBef>
                <a:spcPts val="600"/>
              </a:spcBef>
              <a:spcAft>
                <a:spcPts val="600"/>
              </a:spcAft>
              <a:tabLst>
                <a:tab pos="228600" algn="l"/>
              </a:tabLst>
              <a:defRPr/>
            </a:pPr>
            <a:r>
              <a:rPr lang="en-IN" dirty="0">
                <a:latin typeface="Times New Roman"/>
                <a:ea typeface="Times New Roman"/>
                <a:cs typeface="+mn-cs"/>
              </a:rPr>
              <a:t>	  2.    These medications can have negative effects when mixed with each other and/or with herbal substances, alcohol, and prescription medications.</a:t>
            </a:r>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3709BA-46D2-0A41-A190-76BB36602BEC}"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5596112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dirty="0">
                <a:latin typeface="Times New Roman"/>
                <a:ea typeface="Times New Roman"/>
                <a:cs typeface="+mn-cs"/>
              </a:rPr>
              <a:t>E.    Polypharmacy refers to the use of multiple prescription medications by one patient.</a:t>
            </a:r>
          </a:p>
          <a:p>
            <a:pPr marL="228600" indent="-228600">
              <a:spcBef>
                <a:spcPts val="600"/>
              </a:spcBef>
              <a:spcAft>
                <a:spcPts val="600"/>
              </a:spcAft>
              <a:tabLst>
                <a:tab pos="228600" algn="l"/>
              </a:tabLst>
              <a:defRPr/>
            </a:pPr>
            <a:r>
              <a:rPr lang="en-IN" dirty="0">
                <a:latin typeface="Times New Roman"/>
                <a:ea typeface="Times New Roman"/>
                <a:cs typeface="+mn-cs"/>
              </a:rPr>
              <a:t>	  1.    Negative effects can include overdosing and negative medication interaction.</a:t>
            </a:r>
          </a:p>
          <a:p>
            <a:pPr marL="228600" indent="-228600">
              <a:buAutoNum type="alphaUcPeriod" startAt="6"/>
            </a:pPr>
            <a:r>
              <a:rPr lang="en-IN" dirty="0">
                <a:latin typeface="Times New Roman"/>
                <a:ea typeface="Times New Roman"/>
                <a:cs typeface="+mn-cs"/>
              </a:rPr>
              <a:t>  Medication noncompliance in older patients is also an issue and may occur because o</a:t>
            </a:r>
            <a:r>
              <a:rPr lang="en-US" sz="1200" b="0" kern="1200" dirty="0">
                <a:solidFill>
                  <a:schemeClr val="tx1"/>
                </a:solidFill>
                <a:effectLst/>
                <a:latin typeface="Times New Roman" pitchFamily="18" charset="0"/>
                <a:ea typeface="MS PGothic" pitchFamily="34" charset="-128"/>
                <a:cs typeface="MS PGothic" charset="0"/>
              </a:rPr>
              <a:t>f financial challenges, inability to open containers; and impaired cognitive, vision, and hearing ability.</a:t>
            </a:r>
          </a:p>
          <a:p>
            <a:pPr marL="228600" indent="-228600">
              <a:spcBef>
                <a:spcPts val="600"/>
              </a:spcBef>
              <a:spcAft>
                <a:spcPts val="600"/>
              </a:spcAft>
              <a:tabLst>
                <a:tab pos="228600" algn="l"/>
              </a:tabLst>
              <a:defRPr/>
            </a:pPr>
            <a:endParaRPr lang="en-IN" dirty="0">
              <a:latin typeface="Times New Roman"/>
              <a:ea typeface="Times New Roman"/>
              <a:cs typeface="+mn-cs"/>
            </a:endParaRPr>
          </a:p>
          <a:p>
            <a:pPr marL="685800" indent="-228600">
              <a:spcBef>
                <a:spcPts val="0"/>
              </a:spcBef>
              <a:spcAft>
                <a:spcPts val="300"/>
              </a:spcAft>
              <a:tabLst>
                <a:tab pos="685800" algn="l"/>
              </a:tabLst>
              <a:defRPr/>
            </a:pPr>
            <a:endParaRPr lang="en-US" sz="1100" dirty="0">
              <a:latin typeface="Times New Roman"/>
              <a:ea typeface="Times New Roman"/>
              <a:cs typeface="+mn-cs"/>
            </a:endParaRPr>
          </a:p>
          <a:p>
            <a:pPr>
              <a:defRPr/>
            </a:pPr>
            <a:endParaRPr lang="en-US" dirty="0">
              <a:cs typeface="+mn-cs"/>
            </a:endParaRP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E9B3C8-7D1C-224B-A85B-5BC3FA10041E}" type="slidenum">
              <a:rPr lang="en-US" altLang="en-US" sz="1200"/>
              <a:pPr eaLnBrk="1" hangingPunct="1"/>
              <a:t>78</a:t>
            </a:fld>
            <a:endParaRPr lang="en-US" altLang="en-US" sz="1200" dirty="0"/>
          </a:p>
        </p:txBody>
      </p:sp>
    </p:spTree>
    <p:extLst>
      <p:ext uri="{BB962C8B-B14F-4D97-AF65-F5344CB8AC3E}">
        <p14:creationId xmlns:p14="http://schemas.microsoft.com/office/powerpoint/2010/main" val="2012028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XVI. Behavioral Emergencies</a:t>
            </a:r>
          </a:p>
          <a:p>
            <a:pPr>
              <a:spcBef>
                <a:spcPts val="600"/>
              </a:spcBef>
              <a:spcAft>
                <a:spcPts val="600"/>
              </a:spcAft>
            </a:pPr>
            <a:r>
              <a:rPr lang="en-IN" altLang="en-US" dirty="0">
                <a:latin typeface="Times New Roman" charset="0"/>
                <a:ea typeface="MS PGothic" charset="-128"/>
              </a:rPr>
              <a:t>A.    Depression</a:t>
            </a:r>
          </a:p>
          <a:p>
            <a:pPr>
              <a:spcBef>
                <a:spcPts val="600"/>
              </a:spcBef>
              <a:spcAft>
                <a:spcPts val="600"/>
              </a:spcAft>
            </a:pPr>
            <a:r>
              <a:rPr lang="en-IN" altLang="en-US" dirty="0">
                <a:latin typeface="Times New Roman" charset="0"/>
                <a:ea typeface="MS PGothic" charset="-128"/>
              </a:rPr>
              <a:t>       1.    Is not part of normal aging, but rather a medical disease. This common, often debilitating psychiatric disorder affects millions of older Americans.</a:t>
            </a:r>
          </a:p>
          <a:p>
            <a:pPr>
              <a:spcBef>
                <a:spcPts val="600"/>
              </a:spcBef>
              <a:spcAft>
                <a:spcPts val="600"/>
              </a:spcAft>
            </a:pPr>
            <a:r>
              <a:rPr lang="en-IN" altLang="en-US" dirty="0">
                <a:latin typeface="Times New Roman" charset="0"/>
                <a:ea typeface="MS PGothic" charset="-128"/>
              </a:rPr>
              <a:t>       2.    Is treatable with medication and therapy.</a:t>
            </a:r>
          </a:p>
          <a:p>
            <a:pPr>
              <a:spcBef>
                <a:spcPts val="600"/>
              </a:spcBef>
              <a:spcAft>
                <a:spcPts val="600"/>
              </a:spcAft>
            </a:pPr>
            <a:r>
              <a:rPr lang="en-IN" altLang="en-US" dirty="0">
                <a:latin typeface="Times New Roman" charset="0"/>
                <a:ea typeface="MS PGothic" charset="-128"/>
              </a:rPr>
              <a:t>       3.    If depression goes unrecognized or untreated, it is associated with a higher suicide rate in the geriatric population than in any other age group.</a:t>
            </a:r>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4F1E3CA-F465-FF44-82F8-F9377B8B5BC7}"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476216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dirty="0">
                <a:latin typeface="Times New Roman"/>
                <a:ea typeface="Times New Roman"/>
                <a:cs typeface="+mn-cs"/>
              </a:rPr>
              <a:t>4.    Risk factors for depression include: </a:t>
            </a:r>
          </a:p>
          <a:p>
            <a:pPr marL="457200" indent="-228600">
              <a:spcBef>
                <a:spcPts val="0"/>
              </a:spcBef>
              <a:spcAft>
                <a:spcPts val="300"/>
              </a:spcAft>
              <a:tabLst>
                <a:tab pos="457200" algn="l"/>
              </a:tabLst>
              <a:defRPr/>
            </a:pPr>
            <a:r>
              <a:rPr lang="en-IN" dirty="0">
                <a:latin typeface="Times New Roman"/>
                <a:ea typeface="Times New Roman"/>
                <a:cs typeface="+mn-cs"/>
              </a:rPr>
              <a:t>	a.    History of depression</a:t>
            </a:r>
          </a:p>
          <a:p>
            <a:pPr marL="457200" indent="-228600">
              <a:spcBef>
                <a:spcPts val="0"/>
              </a:spcBef>
              <a:spcAft>
                <a:spcPts val="300"/>
              </a:spcAft>
              <a:tabLst>
                <a:tab pos="457200" algn="l"/>
              </a:tabLst>
              <a:defRPr/>
            </a:pPr>
            <a:r>
              <a:rPr lang="en-IN" dirty="0">
                <a:latin typeface="Times New Roman"/>
                <a:ea typeface="Times New Roman"/>
                <a:cs typeface="+mn-cs"/>
              </a:rPr>
              <a:t>	b.    Chronic disease</a:t>
            </a:r>
          </a:p>
          <a:p>
            <a:pPr marL="457200" indent="-228600">
              <a:spcBef>
                <a:spcPts val="0"/>
              </a:spcBef>
              <a:spcAft>
                <a:spcPts val="300"/>
              </a:spcAft>
              <a:tabLst>
                <a:tab pos="457200" algn="l"/>
              </a:tabLst>
              <a:defRPr/>
            </a:pPr>
            <a:r>
              <a:rPr lang="en-IN" dirty="0">
                <a:latin typeface="Times New Roman"/>
                <a:ea typeface="Times New Roman"/>
                <a:cs typeface="+mn-cs"/>
              </a:rPr>
              <a:t>	c.    Loss</a:t>
            </a:r>
          </a:p>
          <a:p>
            <a:pPr indent="-228600">
              <a:spcBef>
                <a:spcPts val="0"/>
              </a:spcBef>
              <a:spcAft>
                <a:spcPts val="300"/>
              </a:spcAft>
              <a:tabLst>
                <a:tab pos="457200" algn="l"/>
              </a:tabLst>
              <a:defRPr/>
            </a:pPr>
            <a:r>
              <a:rPr lang="en-IN" dirty="0">
                <a:latin typeface="Times New Roman"/>
                <a:ea typeface="Times New Roman"/>
                <a:cs typeface="+mn-cs"/>
              </a:rPr>
              <a:t>5.    The following conditions contribute to the onset of significant depression:</a:t>
            </a:r>
          </a:p>
          <a:p>
            <a:pPr marL="457200" indent="-228600">
              <a:spcBef>
                <a:spcPts val="0"/>
              </a:spcBef>
              <a:spcAft>
                <a:spcPts val="300"/>
              </a:spcAft>
              <a:tabLst>
                <a:tab pos="457200" algn="l"/>
              </a:tabLst>
              <a:defRPr/>
            </a:pPr>
            <a:r>
              <a:rPr lang="en-IN" dirty="0">
                <a:latin typeface="Times New Roman"/>
                <a:ea typeface="Times New Roman"/>
                <a:cs typeface="+mn-cs"/>
              </a:rPr>
              <a:t>	a.    Substance abuse</a:t>
            </a:r>
          </a:p>
          <a:p>
            <a:pPr marL="457200" indent="-228600">
              <a:spcBef>
                <a:spcPts val="0"/>
              </a:spcBef>
              <a:spcAft>
                <a:spcPts val="300"/>
              </a:spcAft>
              <a:tabLst>
                <a:tab pos="457200" algn="l"/>
              </a:tabLst>
              <a:defRPr/>
            </a:pPr>
            <a:r>
              <a:rPr lang="en-IN" dirty="0">
                <a:latin typeface="Times New Roman"/>
                <a:ea typeface="Times New Roman"/>
                <a:cs typeface="+mn-cs"/>
              </a:rPr>
              <a:t>	b.    Isolation</a:t>
            </a:r>
          </a:p>
          <a:p>
            <a:pPr marL="457200" indent="-228600">
              <a:spcBef>
                <a:spcPts val="0"/>
              </a:spcBef>
              <a:spcAft>
                <a:spcPts val="300"/>
              </a:spcAft>
              <a:tabLst>
                <a:tab pos="457200" algn="l"/>
              </a:tabLst>
              <a:defRPr/>
            </a:pPr>
            <a:r>
              <a:rPr lang="en-IN" dirty="0">
                <a:latin typeface="Times New Roman"/>
                <a:ea typeface="Times New Roman"/>
                <a:cs typeface="+mn-cs"/>
              </a:rPr>
              <a:t>	c.    Prescription medication use</a:t>
            </a:r>
          </a:p>
          <a:p>
            <a:pPr marL="457200" indent="-228600">
              <a:spcBef>
                <a:spcPts val="0"/>
              </a:spcBef>
              <a:spcAft>
                <a:spcPts val="300"/>
              </a:spcAft>
              <a:tabLst>
                <a:tab pos="457200" algn="l"/>
              </a:tabLst>
              <a:defRPr/>
            </a:pPr>
            <a:r>
              <a:rPr lang="en-IN" dirty="0">
                <a:latin typeface="Times New Roman"/>
                <a:ea typeface="Times New Roman"/>
                <a:cs typeface="+mn-cs"/>
              </a:rPr>
              <a:t>	d.    Chronic medical conditions</a:t>
            </a:r>
          </a:p>
          <a:p>
            <a:pPr>
              <a:defRPr/>
            </a:pPr>
            <a:endParaRPr lang="en-US" dirty="0">
              <a:cs typeface="+mn-cs"/>
            </a:endParaRPr>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9951C2-20F3-C34D-9B4A-73CD84856F21}" type="slidenum">
              <a:rPr lang="en-US" altLang="en-US" sz="1200"/>
              <a:pPr eaLnBrk="1" hangingPunct="1"/>
              <a:t>80</a:t>
            </a:fld>
            <a:endParaRPr lang="en-US" altLang="en-US" sz="1200" dirty="0"/>
          </a:p>
        </p:txBody>
      </p:sp>
    </p:spTree>
    <p:extLst>
      <p:ext uri="{BB962C8B-B14F-4D97-AF65-F5344CB8AC3E}">
        <p14:creationId xmlns:p14="http://schemas.microsoft.com/office/powerpoint/2010/main" val="88422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I. Introduction</a:t>
            </a:r>
          </a:p>
          <a:p>
            <a:pPr>
              <a:spcBef>
                <a:spcPts val="1800"/>
              </a:spcBef>
              <a:spcAft>
                <a:spcPts val="600"/>
              </a:spcAft>
              <a:defRPr/>
            </a:pPr>
            <a:r>
              <a:rPr lang="en-IN" sz="1800" dirty="0">
                <a:latin typeface="Times New Roman"/>
                <a:ea typeface="Times New Roman"/>
                <a:cs typeface="+mn-cs"/>
              </a:rPr>
              <a:t>A.    Geriatrics is the assessment and treatment of disease in a person who is age 65 years or older.</a:t>
            </a:r>
          </a:p>
          <a:p>
            <a:pPr>
              <a:spcBef>
                <a:spcPts val="1800"/>
              </a:spcBef>
              <a:spcAft>
                <a:spcPts val="600"/>
              </a:spcAft>
              <a:defRPr/>
            </a:pPr>
            <a:r>
              <a:rPr lang="en-IN" sz="1800" kern="1200" dirty="0">
                <a:solidFill>
                  <a:schemeClr val="tx1"/>
                </a:solidFill>
                <a:effectLst/>
                <a:latin typeface="Times New Roman"/>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S PGothic" charset="0"/>
              </a:rPr>
              <a:t>1.   It is projected that between 2012 and 2050, the population aged 65 years and older is expected to nearly double.</a:t>
            </a:r>
            <a:endParaRPr lang="en-IN" sz="1800" dirty="0">
              <a:latin typeface="Times New Roman"/>
              <a:ea typeface="Times New Roman"/>
              <a:cs typeface="+mn-cs"/>
            </a:endParaRPr>
          </a:p>
          <a:p>
            <a:pPr>
              <a:spcBef>
                <a:spcPts val="1800"/>
              </a:spcBef>
              <a:spcAft>
                <a:spcPts val="600"/>
              </a:spcAft>
              <a:defRPr/>
            </a:pPr>
            <a:r>
              <a:rPr lang="en-IN" sz="1800" dirty="0">
                <a:latin typeface="Times New Roman"/>
                <a:ea typeface="Times New Roman"/>
                <a:cs typeface="+mn-cs"/>
              </a:rPr>
              <a:t>B.    Geriatric patients present as a special challenge for health care providers because the classic presentation of injuries and illness are often altered by the presence of chronic conditions, multiple medications, and the physiology of aging.</a:t>
            </a:r>
          </a:p>
          <a:p>
            <a:pPr>
              <a:spcBef>
                <a:spcPts val="1800"/>
              </a:spcBef>
              <a:spcAft>
                <a:spcPts val="600"/>
              </a:spcAft>
              <a:defRPr/>
            </a:pPr>
            <a:r>
              <a:rPr lang="en-IN" sz="1800" dirty="0">
                <a:latin typeface="Times New Roman"/>
                <a:ea typeface="Times New Roman"/>
                <a:cs typeface="+mn-cs"/>
              </a:rPr>
              <a:t>	</a:t>
            </a:r>
            <a:endParaRPr lang="en-US" dirty="0">
              <a:cs typeface="+mn-cs"/>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5E3E59-1C26-4B42-9666-7BC8D052864F}" type="slidenum">
              <a:rPr lang="en-US" altLang="en-US" sz="1200"/>
              <a:pPr eaLnBrk="1" hangingPunct="1"/>
              <a:t>9</a:t>
            </a:fld>
            <a:endParaRPr lang="en-US" altLang="en-US" sz="1200" dirty="0"/>
          </a:p>
        </p:txBody>
      </p:sp>
    </p:spTree>
    <p:extLst>
      <p:ext uri="{BB962C8B-B14F-4D97-AF65-F5344CB8AC3E}">
        <p14:creationId xmlns:p14="http://schemas.microsoft.com/office/powerpoint/2010/main" val="1551731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B.    Suicide</a:t>
            </a:r>
          </a:p>
          <a:p>
            <a:pPr marL="228600" indent="-228600">
              <a:spcBef>
                <a:spcPts val="600"/>
              </a:spcBef>
              <a:spcAft>
                <a:spcPts val="600"/>
              </a:spcAft>
              <a:tabLst>
                <a:tab pos="228600" algn="l"/>
              </a:tabLst>
              <a:defRPr/>
            </a:pPr>
            <a:r>
              <a:rPr lang="en-IN" sz="1400" dirty="0">
                <a:latin typeface="Times New Roman"/>
                <a:ea typeface="Times New Roman"/>
                <a:cs typeface="+mn-cs"/>
              </a:rPr>
              <a:t>	  1.    Most older adult suicide victims have recently been diagnosed with depression and have seen their primary care physician within the month before the event.</a:t>
            </a:r>
          </a:p>
          <a:p>
            <a:pPr marL="228600" indent="-228600">
              <a:spcBef>
                <a:spcPts val="600"/>
              </a:spcBef>
              <a:spcAft>
                <a:spcPts val="600"/>
              </a:spcAft>
              <a:tabLst>
                <a:tab pos="228600" algn="l"/>
              </a:tabLst>
              <a:defRPr/>
            </a:pPr>
            <a:r>
              <a:rPr lang="en-IN" sz="1400" dirty="0">
                <a:latin typeface="Times New Roman"/>
                <a:ea typeface="Times New Roman"/>
                <a:cs typeface="+mn-cs"/>
              </a:rPr>
              <a:t>	  2.    Older men have the highest suicide rate of any age group in the United States.</a:t>
            </a:r>
          </a:p>
          <a:p>
            <a:pPr marL="228600" indent="-228600">
              <a:spcBef>
                <a:spcPts val="600"/>
              </a:spcBef>
              <a:spcAft>
                <a:spcPts val="600"/>
              </a:spcAft>
              <a:tabLst>
                <a:tab pos="228600" algn="l"/>
              </a:tabLst>
              <a:defRPr/>
            </a:pPr>
            <a:r>
              <a:rPr lang="en-IN" sz="1400" dirty="0">
                <a:latin typeface="Times New Roman"/>
                <a:ea typeface="Times New Roman"/>
                <a:cs typeface="+mn-cs"/>
              </a:rPr>
              <a:t>	  3.    Older persons who attempt suicide choose much more lethal means than younger victims and generally have diminished recuperative capacity to survive an attempt.</a:t>
            </a:r>
          </a:p>
          <a:p>
            <a:pPr>
              <a:defRPr/>
            </a:pPr>
            <a:endParaRPr lang="en-US" dirty="0">
              <a:cs typeface="+mn-cs"/>
            </a:endParaRPr>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79D5B1-DF70-6743-A62C-F726F7532F9F}" type="slidenum">
              <a:rPr lang="en-US" altLang="en-US" sz="1200"/>
              <a:pPr eaLnBrk="1" hangingPunct="1"/>
              <a:t>81</a:t>
            </a:fld>
            <a:endParaRPr lang="en-US" altLang="en-US" sz="1200" dirty="0"/>
          </a:p>
        </p:txBody>
      </p:sp>
    </p:spTree>
    <p:extLst>
      <p:ext uri="{BB962C8B-B14F-4D97-AF65-F5344CB8AC3E}">
        <p14:creationId xmlns:p14="http://schemas.microsoft.com/office/powerpoint/2010/main" val="5930236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4.    Some common predisposing events and conditions include:</a:t>
            </a:r>
          </a:p>
          <a:p>
            <a:pPr marL="457200" indent="-228600">
              <a:spcBef>
                <a:spcPts val="0"/>
              </a:spcBef>
              <a:spcAft>
                <a:spcPts val="300"/>
              </a:spcAft>
              <a:tabLst>
                <a:tab pos="457200" algn="l"/>
              </a:tabLst>
              <a:defRPr/>
            </a:pPr>
            <a:r>
              <a:rPr lang="en-IN" sz="1400" dirty="0">
                <a:latin typeface="Times New Roman"/>
                <a:ea typeface="Times New Roman"/>
                <a:cs typeface="+mn-cs"/>
              </a:rPr>
              <a:t> a.    Death of a loved one</a:t>
            </a:r>
          </a:p>
          <a:p>
            <a:pPr marL="457200" indent="-228600">
              <a:spcBef>
                <a:spcPts val="0"/>
              </a:spcBef>
              <a:spcAft>
                <a:spcPts val="300"/>
              </a:spcAft>
              <a:tabLst>
                <a:tab pos="457200" algn="l"/>
              </a:tabLst>
              <a:defRPr/>
            </a:pPr>
            <a:r>
              <a:rPr lang="en-IN" sz="1400" dirty="0">
                <a:latin typeface="Times New Roman"/>
                <a:ea typeface="Times New Roman"/>
                <a:cs typeface="+mn-cs"/>
              </a:rPr>
              <a:t> b.    Physical illness</a:t>
            </a:r>
          </a:p>
          <a:p>
            <a:pPr marL="457200" indent="-228600">
              <a:spcBef>
                <a:spcPts val="0"/>
              </a:spcBef>
              <a:spcAft>
                <a:spcPts val="300"/>
              </a:spcAft>
              <a:tabLst>
                <a:tab pos="457200" algn="l"/>
              </a:tabLst>
              <a:defRPr/>
            </a:pPr>
            <a:r>
              <a:rPr lang="en-IN" sz="1400" dirty="0">
                <a:latin typeface="Times New Roman"/>
                <a:ea typeface="Times New Roman"/>
                <a:cs typeface="+mn-cs"/>
              </a:rPr>
              <a:t> c.    Depression and hopelessness</a:t>
            </a:r>
          </a:p>
          <a:p>
            <a:pPr marL="457200" indent="-228600">
              <a:spcBef>
                <a:spcPts val="0"/>
              </a:spcBef>
              <a:spcAft>
                <a:spcPts val="300"/>
              </a:spcAft>
              <a:tabLst>
                <a:tab pos="457200" algn="l"/>
              </a:tabLst>
              <a:defRPr/>
            </a:pPr>
            <a:r>
              <a:rPr lang="en-IN" sz="1400" dirty="0">
                <a:latin typeface="Times New Roman"/>
                <a:ea typeface="Times New Roman"/>
                <a:cs typeface="+mn-cs"/>
              </a:rPr>
              <a:t> d.    Alcohol abuse</a:t>
            </a:r>
          </a:p>
          <a:p>
            <a:pPr marL="457200" indent="-228600">
              <a:spcBef>
                <a:spcPts val="0"/>
              </a:spcBef>
              <a:spcAft>
                <a:spcPts val="300"/>
              </a:spcAft>
              <a:tabLst>
                <a:tab pos="457200" algn="l"/>
              </a:tabLst>
              <a:defRPr/>
            </a:pPr>
            <a:r>
              <a:rPr lang="en-IN" sz="1400" dirty="0">
                <a:latin typeface="Times New Roman"/>
                <a:ea typeface="Times New Roman"/>
                <a:cs typeface="+mn-cs"/>
              </a:rPr>
              <a:t> e.    Alcohol dependence</a:t>
            </a:r>
          </a:p>
          <a:p>
            <a:pPr marL="457200" indent="-228600">
              <a:spcBef>
                <a:spcPts val="0"/>
              </a:spcBef>
              <a:spcAft>
                <a:spcPts val="300"/>
              </a:spcAft>
              <a:tabLst>
                <a:tab pos="457200" algn="l"/>
              </a:tabLst>
              <a:defRPr/>
            </a:pPr>
            <a:r>
              <a:rPr lang="en-IN" sz="1400" dirty="0">
                <a:latin typeface="Times New Roman"/>
                <a:ea typeface="Times New Roman"/>
                <a:cs typeface="+mn-cs"/>
              </a:rPr>
              <a:t> f.     Loss of meaningful life roles</a:t>
            </a:r>
          </a:p>
          <a:p>
            <a:pPr>
              <a:defRPr/>
            </a:pPr>
            <a:endParaRPr lang="en-US" dirty="0">
              <a:cs typeface="+mn-cs"/>
            </a:endParaRPr>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22AE1B-20D8-0F4D-A0A1-062253A682FE}" type="slidenum">
              <a:rPr lang="en-US" altLang="en-US" sz="1200"/>
              <a:pPr eaLnBrk="1" hangingPunct="1"/>
              <a:t>82</a:t>
            </a:fld>
            <a:endParaRPr lang="en-US" altLang="en-US" sz="1200" dirty="0"/>
          </a:p>
        </p:txBody>
      </p:sp>
    </p:spTree>
    <p:extLst>
      <p:ext uri="{BB962C8B-B14F-4D97-AF65-F5344CB8AC3E}">
        <p14:creationId xmlns:p14="http://schemas.microsoft.com/office/powerpoint/2010/main" val="4767789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dirty="0">
                <a:latin typeface="Times New Roman" charset="0"/>
                <a:ea typeface="MS PGothic" charset="-128"/>
              </a:rPr>
              <a:t>5.    When assessing the patient who is displaying signs of depression, it is appropriate to ask if he or she is considering suicide. </a:t>
            </a:r>
          </a:p>
          <a:p>
            <a:pPr>
              <a:spcBef>
                <a:spcPct val="0"/>
              </a:spcBef>
              <a:spcAft>
                <a:spcPts val="300"/>
              </a:spcAft>
            </a:pPr>
            <a:r>
              <a:rPr lang="en-IN" altLang="en-US" dirty="0">
                <a:latin typeface="Times New Roman" charset="0"/>
                <a:ea typeface="MS PGothic" charset="-128"/>
              </a:rPr>
              <a:t>       a.    If the answer is “yes,” the next question should be, “Do you have a plan?” </a:t>
            </a:r>
          </a:p>
          <a:p>
            <a:pPr>
              <a:spcBef>
                <a:spcPct val="0"/>
              </a:spcBef>
              <a:spcAft>
                <a:spcPts val="300"/>
              </a:spcAft>
            </a:pPr>
            <a:r>
              <a:rPr lang="en-IN" altLang="en-US" dirty="0">
                <a:latin typeface="Times New Roman" charset="0"/>
                <a:ea typeface="MS PGothic" charset="-128"/>
              </a:rPr>
              <a:t>       b.    Include this information in your report.</a:t>
            </a:r>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19DC66-A860-5C43-BF74-465B9F96FF3B}" type="slidenum">
              <a:rPr lang="en-US" altLang="en-US" sz="1200"/>
              <a:pPr eaLnBrk="1" hangingPunct="1"/>
              <a:t>83</a:t>
            </a:fld>
            <a:endParaRPr lang="en-US" altLang="en-US" sz="1200" dirty="0"/>
          </a:p>
        </p:txBody>
      </p:sp>
    </p:spTree>
    <p:extLst>
      <p:ext uri="{BB962C8B-B14F-4D97-AF65-F5344CB8AC3E}">
        <p14:creationId xmlns:p14="http://schemas.microsoft.com/office/powerpoint/2010/main" val="9628467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XVII. The GEMS Diamond</a:t>
            </a:r>
          </a:p>
          <a:p>
            <a:pPr>
              <a:spcBef>
                <a:spcPts val="1800"/>
              </a:spcBef>
              <a:spcAft>
                <a:spcPts val="600"/>
              </a:spcAft>
              <a:defRPr/>
            </a:pPr>
            <a:r>
              <a:rPr lang="en-IN" sz="1800" dirty="0">
                <a:latin typeface="Times New Roman"/>
                <a:ea typeface="Times New Roman"/>
                <a:cs typeface="+mn-cs"/>
              </a:rPr>
              <a:t>A.    The GEMS diamond was created to help you remember what is different about older patients.</a:t>
            </a:r>
          </a:p>
          <a:p>
            <a:pPr>
              <a:spcBef>
                <a:spcPts val="1800"/>
              </a:spcBef>
              <a:spcAft>
                <a:spcPts val="600"/>
              </a:spcAft>
              <a:defRPr/>
            </a:pPr>
            <a:r>
              <a:rPr lang="en-IN" sz="1800" dirty="0">
                <a:latin typeface="Times New Roman"/>
                <a:ea typeface="Times New Roman"/>
                <a:cs typeface="+mn-cs"/>
              </a:rPr>
              <a:t>        1.   It serves as an acronym for the issues to be considered when assessing every older patient.</a:t>
            </a: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66836F-0CF1-5E41-ABE5-C4F4A561F50E}" type="slidenum">
              <a:rPr lang="en-US" altLang="en-US" sz="1200"/>
              <a:pPr eaLnBrk="1" hangingPunct="1"/>
              <a:t>84</a:t>
            </a:fld>
            <a:endParaRPr lang="en-US" altLang="en-US" sz="1200" dirty="0"/>
          </a:p>
        </p:txBody>
      </p:sp>
    </p:spTree>
    <p:extLst>
      <p:ext uri="{BB962C8B-B14F-4D97-AF65-F5344CB8AC3E}">
        <p14:creationId xmlns:p14="http://schemas.microsoft.com/office/powerpoint/2010/main" val="12753748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B.    “G” stands for geriatric patient.</a:t>
            </a:r>
          </a:p>
          <a:p>
            <a:pPr>
              <a:spcBef>
                <a:spcPts val="600"/>
              </a:spcBef>
              <a:spcAft>
                <a:spcPts val="600"/>
              </a:spcAft>
            </a:pPr>
            <a:r>
              <a:rPr lang="en-IN" altLang="en-US" dirty="0">
                <a:latin typeface="Times New Roman" charset="0"/>
                <a:ea typeface="MS PGothic" charset="-128"/>
              </a:rPr>
              <a:t>        1.    Consider that older patients are different from younger patients and may present atypically.</a:t>
            </a:r>
          </a:p>
          <a:p>
            <a:pPr>
              <a:spcBef>
                <a:spcPts val="600"/>
              </a:spcBef>
              <a:spcAft>
                <a:spcPts val="600"/>
              </a:spcAft>
            </a:pPr>
            <a:r>
              <a:rPr lang="en-IN" altLang="en-US" dirty="0">
                <a:latin typeface="Times New Roman" charset="0"/>
                <a:ea typeface="MS PGothic" charset="-128"/>
              </a:rPr>
              <a:t>        2.    Be familiar with the normal changes of aging and treat older patients with compassion and respect.</a:t>
            </a:r>
          </a:p>
          <a:p>
            <a:pPr>
              <a:spcBef>
                <a:spcPts val="600"/>
              </a:spcBef>
              <a:spcAft>
                <a:spcPts val="600"/>
              </a:spcAft>
            </a:pPr>
            <a:r>
              <a:rPr lang="en-IN" altLang="en-US" dirty="0">
                <a:latin typeface="Times New Roman" charset="0"/>
                <a:ea typeface="MS PGothic" charset="-128"/>
              </a:rPr>
              <a:t>C.    “E” stands for an environmental assessment.</a:t>
            </a:r>
          </a:p>
          <a:p>
            <a:pPr>
              <a:spcBef>
                <a:spcPts val="600"/>
              </a:spcBef>
              <a:spcAft>
                <a:spcPts val="600"/>
              </a:spcAft>
            </a:pPr>
            <a:r>
              <a:rPr lang="en-IN" altLang="en-US" dirty="0">
                <a:latin typeface="Times New Roman" charset="0"/>
                <a:ea typeface="MS PGothic" charset="-128"/>
              </a:rPr>
              <a:t>        1.    Assessing the environment can help give clues to the patient’s condition and the cause of the emergency.</a:t>
            </a:r>
          </a:p>
          <a:p>
            <a:pPr>
              <a:spcBef>
                <a:spcPts val="600"/>
              </a:spcBef>
              <a:spcAft>
                <a:spcPts val="600"/>
              </a:spcAft>
            </a:pPr>
            <a:r>
              <a:rPr lang="en-IN" altLang="en-US" dirty="0">
                <a:latin typeface="Times New Roman" charset="0"/>
                <a:ea typeface="MS PGothic" charset="-128"/>
              </a:rPr>
              <a:t>        2.    Preventive care is very important for a geriatric patient who may not carefully study the environment or may not realize where risks exist.</a:t>
            </a:r>
          </a:p>
          <a:p>
            <a:endParaRPr lang="en-US" altLang="en-US" dirty="0">
              <a:latin typeface="Times New Roman" charset="0"/>
              <a:ea typeface="MS PGothic" charset="-128"/>
            </a:endParaRPr>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781420-F0CF-1847-9D47-D19063041C3D}" type="slidenum">
              <a:rPr lang="en-US" altLang="en-US" sz="1200"/>
              <a:pPr eaLnBrk="1" hangingPunct="1"/>
              <a:t>85</a:t>
            </a:fld>
            <a:endParaRPr lang="en-US" altLang="en-US" sz="1200" dirty="0"/>
          </a:p>
        </p:txBody>
      </p:sp>
    </p:spTree>
    <p:extLst>
      <p:ext uri="{BB962C8B-B14F-4D97-AF65-F5344CB8AC3E}">
        <p14:creationId xmlns:p14="http://schemas.microsoft.com/office/powerpoint/2010/main" val="11904030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solidFill>
                  <a:srgbClr val="000000"/>
                </a:solidFill>
                <a:latin typeface="Times New Roman" charset="0"/>
                <a:ea typeface="MS PGothic" charset="-128"/>
              </a:rPr>
              <a:t>D.    “M” stands for medical assessment.</a:t>
            </a:r>
          </a:p>
          <a:p>
            <a:pPr>
              <a:spcBef>
                <a:spcPts val="600"/>
              </a:spcBef>
              <a:spcAft>
                <a:spcPts val="600"/>
              </a:spcAft>
            </a:pPr>
            <a:r>
              <a:rPr lang="en-IN" altLang="en-US" dirty="0">
                <a:solidFill>
                  <a:srgbClr val="000000"/>
                </a:solidFill>
                <a:latin typeface="Times New Roman" charset="0"/>
                <a:ea typeface="MS PGothic" charset="-128"/>
              </a:rPr>
              <a:t>         1.    Older patients tend to have a variety of medical problems and may be taking numerous prescription, over-the-counter, and herbal medications.</a:t>
            </a:r>
          </a:p>
          <a:p>
            <a:pPr>
              <a:spcBef>
                <a:spcPts val="600"/>
              </a:spcBef>
              <a:spcAft>
                <a:spcPts val="600"/>
              </a:spcAft>
            </a:pPr>
            <a:r>
              <a:rPr lang="en-IN" altLang="en-US" dirty="0">
                <a:solidFill>
                  <a:srgbClr val="000000"/>
                </a:solidFill>
                <a:latin typeface="Times New Roman" charset="0"/>
                <a:ea typeface="MS PGothic" charset="-128"/>
              </a:rPr>
              <a:t>         2.    Obtaining a thorough medical history is very important.</a:t>
            </a: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78706D-1866-A44F-AE09-70E57B120F1F}" type="slidenum">
              <a:rPr lang="en-US" altLang="en-US" sz="1200"/>
              <a:pPr eaLnBrk="1" hangingPunct="1"/>
              <a:t>86</a:t>
            </a:fld>
            <a:endParaRPr lang="en-US" altLang="en-US" sz="1200" dirty="0"/>
          </a:p>
        </p:txBody>
      </p:sp>
    </p:spTree>
    <p:extLst>
      <p:ext uri="{BB962C8B-B14F-4D97-AF65-F5344CB8AC3E}">
        <p14:creationId xmlns:p14="http://schemas.microsoft.com/office/powerpoint/2010/main" val="11467084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solidFill>
                  <a:srgbClr val="000000"/>
                </a:solidFill>
                <a:latin typeface="Times New Roman" charset="0"/>
                <a:ea typeface="MS PGothic" charset="-128"/>
              </a:rPr>
              <a:t>E.    “S” stands for social assessment.</a:t>
            </a:r>
          </a:p>
          <a:p>
            <a:pPr>
              <a:spcBef>
                <a:spcPts val="600"/>
              </a:spcBef>
              <a:spcAft>
                <a:spcPts val="600"/>
              </a:spcAft>
            </a:pPr>
            <a:r>
              <a:rPr lang="en-IN" altLang="en-US" dirty="0">
                <a:solidFill>
                  <a:srgbClr val="000000"/>
                </a:solidFill>
                <a:latin typeface="Times New Roman" charset="0"/>
                <a:ea typeface="MS PGothic" charset="-128"/>
              </a:rPr>
              <a:t>        1.    Older people may have less of a social network because of the death of a spouse, family members, and friends.</a:t>
            </a:r>
          </a:p>
          <a:p>
            <a:pPr>
              <a:spcBef>
                <a:spcPts val="600"/>
              </a:spcBef>
              <a:spcAft>
                <a:spcPts val="600"/>
              </a:spcAft>
            </a:pPr>
            <a:r>
              <a:rPr lang="en-IN" altLang="en-US" dirty="0">
                <a:solidFill>
                  <a:srgbClr val="000000"/>
                </a:solidFill>
                <a:latin typeface="Times New Roman" charset="0"/>
                <a:ea typeface="MS PGothic" charset="-128"/>
              </a:rPr>
              <a:t>        2.    Older people may also need assistance with activities of daily living.</a:t>
            </a:r>
          </a:p>
          <a:p>
            <a:pPr>
              <a:spcBef>
                <a:spcPts val="600"/>
              </a:spcBef>
              <a:spcAft>
                <a:spcPts val="600"/>
              </a:spcAft>
            </a:pPr>
            <a:r>
              <a:rPr lang="en-IN" altLang="en-US" dirty="0">
                <a:solidFill>
                  <a:srgbClr val="000000"/>
                </a:solidFill>
                <a:latin typeface="Times New Roman" charset="0"/>
                <a:ea typeface="MS PGothic" charset="-128"/>
              </a:rPr>
              <a:t>        3.    Consider obtaining information pamphlets about some of the agencies for older people in your area.</a:t>
            </a:r>
          </a:p>
        </p:txBody>
      </p:sp>
      <p:sp>
        <p:nvSpPr>
          <p:cNvPr id="288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A6AFEAF-E201-FE42-893C-931C8647BB89}"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2102339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XVIII. Special Considerations in Assessing a Geriatric Medical Patient</a:t>
            </a:r>
          </a:p>
          <a:p>
            <a:pPr>
              <a:spcBef>
                <a:spcPts val="1800"/>
              </a:spcBef>
              <a:spcAft>
                <a:spcPts val="600"/>
              </a:spcAft>
              <a:defRPr/>
            </a:pPr>
            <a:r>
              <a:rPr lang="en-IN" sz="1800" dirty="0">
                <a:latin typeface="Times New Roman"/>
                <a:ea typeface="Times New Roman"/>
                <a:cs typeface="+mn-cs"/>
              </a:rPr>
              <a:t>A.    Assessing an older person can be challenging because of:</a:t>
            </a:r>
          </a:p>
          <a:p>
            <a:pPr>
              <a:spcBef>
                <a:spcPts val="1800"/>
              </a:spcBef>
              <a:spcAft>
                <a:spcPts val="600"/>
              </a:spcAft>
              <a:defRPr/>
            </a:pPr>
            <a:r>
              <a:rPr lang="en-IN" sz="1800" dirty="0">
                <a:latin typeface="Times New Roman"/>
                <a:ea typeface="Times New Roman"/>
                <a:cs typeface="+mn-cs"/>
              </a:rPr>
              <a:t>       1.    Communication issues</a:t>
            </a:r>
          </a:p>
          <a:p>
            <a:pPr>
              <a:spcBef>
                <a:spcPts val="1800"/>
              </a:spcBef>
              <a:spcAft>
                <a:spcPts val="600"/>
              </a:spcAft>
              <a:defRPr/>
            </a:pPr>
            <a:r>
              <a:rPr lang="en-IN" sz="1800" dirty="0">
                <a:latin typeface="Times New Roman"/>
                <a:ea typeface="Times New Roman"/>
                <a:cs typeface="+mn-cs"/>
              </a:rPr>
              <a:t>       2.    Hearing and vision deficits</a:t>
            </a:r>
          </a:p>
          <a:p>
            <a:pPr>
              <a:spcBef>
                <a:spcPts val="1800"/>
              </a:spcBef>
              <a:spcAft>
                <a:spcPts val="600"/>
              </a:spcAft>
              <a:defRPr/>
            </a:pPr>
            <a:r>
              <a:rPr lang="en-IN" sz="1800" dirty="0">
                <a:latin typeface="Times New Roman"/>
                <a:ea typeface="Times New Roman"/>
                <a:cs typeface="+mn-cs"/>
              </a:rPr>
              <a:t>       3.    Alteration in consciousness</a:t>
            </a:r>
          </a:p>
          <a:p>
            <a:pPr>
              <a:spcBef>
                <a:spcPts val="1800"/>
              </a:spcBef>
              <a:spcAft>
                <a:spcPts val="600"/>
              </a:spcAft>
              <a:defRPr/>
            </a:pPr>
            <a:r>
              <a:rPr lang="en-IN" sz="1800" dirty="0">
                <a:latin typeface="Times New Roman"/>
                <a:ea typeface="Times New Roman"/>
                <a:cs typeface="+mn-cs"/>
              </a:rPr>
              <a:t>       4.    Complicated medical histories</a:t>
            </a:r>
          </a:p>
          <a:p>
            <a:pPr>
              <a:spcBef>
                <a:spcPts val="1800"/>
              </a:spcBef>
              <a:spcAft>
                <a:spcPts val="600"/>
              </a:spcAft>
              <a:defRPr/>
            </a:pPr>
            <a:r>
              <a:rPr lang="en-IN" sz="1800" dirty="0">
                <a:latin typeface="Times New Roman"/>
                <a:ea typeface="Times New Roman"/>
                <a:cs typeface="+mn-cs"/>
              </a:rPr>
              <a:t>       5.    Effects of medication</a:t>
            </a:r>
          </a:p>
          <a:p>
            <a:pPr>
              <a:defRPr/>
            </a:pPr>
            <a:endParaRPr lang="en-US" dirty="0">
              <a:cs typeface="+mn-cs"/>
            </a:endParaRPr>
          </a:p>
        </p:txBody>
      </p:sp>
      <p:sp>
        <p:nvSpPr>
          <p:cNvPr id="289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D0F330-ECAB-9C40-8959-62F1761DC885}"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5850491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B.    Scene size-up</a:t>
            </a:r>
          </a:p>
          <a:p>
            <a:pPr>
              <a:spcBef>
                <a:spcPts val="600"/>
              </a:spcBef>
              <a:spcAft>
                <a:spcPts val="600"/>
              </a:spcAft>
            </a:pPr>
            <a:r>
              <a:rPr lang="en-IN" altLang="en-US" sz="1400" dirty="0">
                <a:latin typeface="Times New Roman" charset="0"/>
                <a:ea typeface="MS PGothic" charset="-128"/>
              </a:rPr>
              <a:t>       1.    Scene safety</a:t>
            </a:r>
          </a:p>
          <a:p>
            <a:pPr>
              <a:spcBef>
                <a:spcPts val="600"/>
              </a:spcBef>
              <a:spcAft>
                <a:spcPts val="600"/>
              </a:spcAft>
            </a:pPr>
            <a:r>
              <a:rPr lang="en-IN" altLang="en-US" sz="1400" dirty="0">
                <a:latin typeface="Times New Roman" charset="0"/>
                <a:ea typeface="MS PGothic" charset="-128"/>
              </a:rPr>
              <a:t>              a.    Geriatric patients are commonly found in their own homes, retirement homes, or skilled nursing facilities.</a:t>
            </a:r>
          </a:p>
          <a:p>
            <a:pPr>
              <a:spcBef>
                <a:spcPts val="600"/>
              </a:spcBef>
              <a:spcAft>
                <a:spcPts val="600"/>
              </a:spcAft>
            </a:pPr>
            <a:r>
              <a:rPr lang="en-IN" altLang="en-US" sz="1400" dirty="0">
                <a:latin typeface="Times New Roman" charset="0"/>
                <a:ea typeface="MS PGothic" charset="-128"/>
              </a:rPr>
              <a:t>                     i.    Access to them may be hampered if their condition prevents them from getting to the door.</a:t>
            </a:r>
          </a:p>
          <a:p>
            <a:pPr>
              <a:spcBef>
                <a:spcPts val="600"/>
              </a:spcBef>
              <a:spcAft>
                <a:spcPts val="600"/>
              </a:spcAft>
            </a:pPr>
            <a:r>
              <a:rPr lang="en-IN" altLang="en-US" sz="1400" dirty="0">
                <a:latin typeface="Times New Roman" charset="0"/>
                <a:ea typeface="MS PGothic" charset="-128"/>
              </a:rPr>
              <a:t>              b.   Take note of negative or unsafe environmental conditions.</a:t>
            </a:r>
          </a:p>
          <a:p>
            <a:pPr>
              <a:spcBef>
                <a:spcPts val="600"/>
              </a:spcBef>
              <a:spcAft>
                <a:spcPts val="600"/>
              </a:spcAft>
            </a:pPr>
            <a:r>
              <a:rPr lang="en-IN" altLang="en-US" sz="1400" dirty="0">
                <a:latin typeface="Times New Roman" charset="0"/>
                <a:ea typeface="MS PGothic" charset="-128"/>
              </a:rPr>
              <a:t>                     i.   Look for clues that might explain the patient’s medical history or current problem.</a:t>
            </a:r>
          </a:p>
          <a:p>
            <a:pPr>
              <a:spcBef>
                <a:spcPts val="600"/>
              </a:spcBef>
              <a:spcAft>
                <a:spcPts val="600"/>
              </a:spcAft>
            </a:pPr>
            <a:r>
              <a:rPr lang="en-IN" altLang="en-US" sz="1400" dirty="0">
                <a:latin typeface="Times New Roman" charset="0"/>
                <a:ea typeface="MS PGothic" charset="-128"/>
              </a:rPr>
              <a:t>              c.    In a nursing home or residential care facility, you will need to locate the patient’s room and find a staff member who can explain why you were called.</a:t>
            </a:r>
          </a:p>
          <a:p>
            <a:pPr>
              <a:spcBef>
                <a:spcPts val="600"/>
              </a:spcBef>
              <a:spcAft>
                <a:spcPts val="600"/>
              </a:spcAft>
            </a:pPr>
            <a:r>
              <a:rPr lang="en-IN" altLang="en-US" sz="1400" dirty="0">
                <a:latin typeface="Times New Roman" charset="0"/>
                <a:ea typeface="MS PGothic" charset="-128"/>
              </a:rPr>
              <a:t>              d.    In any case in which the patient’s mental status is altered, you need to find someone who can tell you the patient’s history and whether the patient’s behavior or level of consciousness is normal or altered.</a:t>
            </a: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653584-3635-784B-85C0-383F8463FA4F}" type="slidenum">
              <a:rPr lang="en-US" altLang="en-US" sz="1200"/>
              <a:pPr eaLnBrk="1" hangingPunct="1"/>
              <a:t>89</a:t>
            </a:fld>
            <a:endParaRPr lang="en-US" altLang="en-US" sz="1200" dirty="0"/>
          </a:p>
        </p:txBody>
      </p:sp>
    </p:spTree>
    <p:extLst>
      <p:ext uri="{BB962C8B-B14F-4D97-AF65-F5344CB8AC3E}">
        <p14:creationId xmlns:p14="http://schemas.microsoft.com/office/powerpoint/2010/main" val="3871457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2.    Mechanism of injury/nature of illness</a:t>
            </a:r>
          </a:p>
          <a:p>
            <a:pPr marL="457200" indent="-228600">
              <a:spcBef>
                <a:spcPts val="0"/>
              </a:spcBef>
              <a:spcAft>
                <a:spcPts val="300"/>
              </a:spcAft>
              <a:tabLst>
                <a:tab pos="457200" algn="l"/>
              </a:tabLst>
              <a:defRPr/>
            </a:pPr>
            <a:r>
              <a:rPr lang="en-IN" sz="1400" dirty="0">
                <a:latin typeface="Times New Roman"/>
                <a:ea typeface="Times New Roman"/>
                <a:cs typeface="+mn-cs"/>
              </a:rPr>
              <a:t>  a.    The NOI may be difficult to determine in older people who may have an altered mental status or dementia.</a:t>
            </a:r>
          </a:p>
          <a:p>
            <a:pPr marL="457200" indent="-228600">
              <a:spcBef>
                <a:spcPts val="0"/>
              </a:spcBef>
              <a:spcAft>
                <a:spcPts val="300"/>
              </a:spcAft>
              <a:tabLst>
                <a:tab pos="457200" algn="l"/>
              </a:tabLst>
              <a:defRPr/>
            </a:pPr>
            <a:r>
              <a:rPr lang="en-IN" sz="1400" dirty="0">
                <a:latin typeface="Times New Roman"/>
                <a:ea typeface="Times New Roman"/>
                <a:cs typeface="+mn-cs"/>
              </a:rPr>
              <a:t>  b.    You must ask the family member, caregiver, or bystander why he or she called.</a:t>
            </a:r>
          </a:p>
          <a:p>
            <a:pPr marL="457200" indent="-228600">
              <a:spcBef>
                <a:spcPts val="0"/>
              </a:spcBef>
              <a:spcAft>
                <a:spcPts val="300"/>
              </a:spcAft>
              <a:tabLst>
                <a:tab pos="457200" algn="l"/>
              </a:tabLst>
              <a:defRPr/>
            </a:pPr>
            <a:r>
              <a:rPr lang="en-IN" sz="1400" dirty="0">
                <a:latin typeface="Times New Roman"/>
                <a:ea typeface="Times New Roman"/>
                <a:cs typeface="+mn-cs"/>
              </a:rPr>
              <a:t>  c.    Multiple and chronic disease processes may also complicate the determination of the NOI.</a:t>
            </a:r>
          </a:p>
          <a:p>
            <a:pPr marL="457200" indent="-228600">
              <a:spcBef>
                <a:spcPts val="0"/>
              </a:spcBef>
              <a:spcAft>
                <a:spcPts val="300"/>
              </a:spcAft>
              <a:tabLst>
                <a:tab pos="457200" algn="l"/>
              </a:tabLst>
              <a:defRPr/>
            </a:pPr>
            <a:r>
              <a:rPr lang="en-IN" sz="1400" dirty="0">
                <a:latin typeface="Times New Roman"/>
                <a:ea typeface="Times New Roman"/>
                <a:cs typeface="+mn-cs"/>
              </a:rPr>
              <a:t>  d.    Chest pain, shortness of breath, and an altered level of consciousness should always be considered serious.</a:t>
            </a:r>
          </a:p>
        </p:txBody>
      </p:sp>
      <p:sp>
        <p:nvSpPr>
          <p:cNvPr id="291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8487A2-CA49-074E-BCBA-9BB3A8DED500}" type="slidenum">
              <a:rPr lang="en-US" altLang="en-US" sz="1200"/>
              <a:pPr eaLnBrk="1" hangingPunct="1"/>
              <a:t>90</a:t>
            </a:fld>
            <a:endParaRPr lang="en-US" altLang="en-US" sz="1200" dirty="0"/>
          </a:p>
        </p:txBody>
      </p:sp>
    </p:spTree>
    <p:extLst>
      <p:ext uri="{BB962C8B-B14F-4D97-AF65-F5344CB8AC3E}">
        <p14:creationId xmlns:p14="http://schemas.microsoft.com/office/powerpoint/2010/main" val="203008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a:spcBef>
                <a:spcPts val="1800"/>
              </a:spcBef>
              <a:spcAft>
                <a:spcPts val="600"/>
              </a:spcAft>
              <a:defRPr/>
            </a:pPr>
            <a:r>
              <a:rPr lang="en-IN" sz="1800" dirty="0">
                <a:latin typeface="Times New Roman"/>
                <a:ea typeface="Times New Roman"/>
                <a:cs typeface="+mn-cs"/>
              </a:rPr>
              <a:t>II. Generational Considerations</a:t>
            </a:r>
          </a:p>
          <a:p>
            <a:pPr>
              <a:spcBef>
                <a:spcPts val="1800"/>
              </a:spcBef>
              <a:spcAft>
                <a:spcPts val="600"/>
              </a:spcAft>
              <a:defRPr/>
            </a:pPr>
            <a:r>
              <a:rPr lang="en-IN" sz="1800" dirty="0">
                <a:latin typeface="Times New Roman"/>
                <a:ea typeface="Times New Roman"/>
                <a:cs typeface="+mn-cs"/>
              </a:rPr>
              <a:t>A.    It is important to understand and appreciate how the life of an older person might differ from yours.</a:t>
            </a:r>
          </a:p>
          <a:p>
            <a:pPr>
              <a:spcBef>
                <a:spcPts val="1800"/>
              </a:spcBef>
              <a:spcAft>
                <a:spcPts val="600"/>
              </a:spcAft>
              <a:defRPr/>
            </a:pPr>
            <a:r>
              <a:rPr lang="en-IN" sz="1800" dirty="0">
                <a:latin typeface="Times New Roman"/>
                <a:ea typeface="Times New Roman"/>
                <a:cs typeface="+mn-cs"/>
              </a:rPr>
              <a:t>B.    It takes time and patience to interact with an older person.</a:t>
            </a:r>
          </a:p>
          <a:p>
            <a:r>
              <a:rPr lang="en-IN" sz="1800" kern="1200" dirty="0">
                <a:solidFill>
                  <a:schemeClr val="tx1"/>
                </a:solidFill>
                <a:effectLst/>
                <a:latin typeface="Times New Roman"/>
                <a:ea typeface="MS PGothic" pitchFamily="34" charset="-128"/>
                <a:cs typeface="+mn-cs"/>
              </a:rPr>
              <a:t>       </a:t>
            </a:r>
            <a:r>
              <a:rPr lang="en-US" sz="1200" kern="1200" dirty="0">
                <a:solidFill>
                  <a:schemeClr val="tx1"/>
                </a:solidFill>
                <a:effectLst/>
                <a:latin typeface="Times New Roman" pitchFamily="18" charset="0"/>
                <a:ea typeface="MS PGothic" pitchFamily="34" charset="-128"/>
                <a:cs typeface="MS PGothic" charset="0"/>
              </a:rPr>
              <a:t>1.   Always treat the patient with respect.</a:t>
            </a:r>
          </a:p>
          <a:p>
            <a:pPr>
              <a:defRPr/>
            </a:pPr>
            <a:endParaRPr lang="en-US" dirty="0">
              <a:cs typeface="+mn-cs"/>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B5330D-B6A6-5A4D-AA59-79C0B22E6A1A}" type="slidenum">
              <a:rPr lang="en-US" altLang="en-US" sz="1200"/>
              <a:pPr eaLnBrk="1" hangingPunct="1"/>
              <a:t>10</a:t>
            </a:fld>
            <a:endParaRPr lang="en-US" altLang="en-US" sz="1200" dirty="0"/>
          </a:p>
        </p:txBody>
      </p:sp>
    </p:spTree>
    <p:extLst>
      <p:ext uri="{BB962C8B-B14F-4D97-AF65-F5344CB8AC3E}">
        <p14:creationId xmlns:p14="http://schemas.microsoft.com/office/powerpoint/2010/main" val="9150374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dirty="0">
                <a:latin typeface="Times New Roman" charset="0"/>
                <a:ea typeface="MS PGothic" charset="-128"/>
              </a:rPr>
              <a:t>C.    Primary assessment</a:t>
            </a:r>
          </a:p>
          <a:p>
            <a:pPr>
              <a:spcBef>
                <a:spcPts val="600"/>
              </a:spcBef>
              <a:spcAft>
                <a:spcPts val="600"/>
              </a:spcAft>
            </a:pPr>
            <a:r>
              <a:rPr lang="en-IN" altLang="en-US" dirty="0">
                <a:latin typeface="Times New Roman" charset="0"/>
                <a:ea typeface="MS PGothic" charset="-128"/>
              </a:rPr>
              <a:t>       1.    Address life threats.</a:t>
            </a:r>
          </a:p>
          <a:p>
            <a:pPr>
              <a:spcBef>
                <a:spcPts val="600"/>
              </a:spcBef>
              <a:spcAft>
                <a:spcPts val="600"/>
              </a:spcAft>
            </a:pPr>
            <a:r>
              <a:rPr lang="en-IN" altLang="en-US" dirty="0">
                <a:latin typeface="Times New Roman" charset="0"/>
                <a:ea typeface="MS PGothic" charset="-128"/>
              </a:rPr>
              <a:t>       2.    Determine the transport priority of your patient based on his or her condition and maintain a high index of suspicion for serious injuries even with mechanisms of injury that might seem minor in younger patients.</a:t>
            </a:r>
          </a:p>
          <a:p>
            <a:pPr>
              <a:spcBef>
                <a:spcPts val="600"/>
              </a:spcBef>
              <a:spcAft>
                <a:spcPts val="600"/>
              </a:spcAft>
            </a:pPr>
            <a:r>
              <a:rPr lang="en-IN" altLang="en-US" dirty="0">
                <a:latin typeface="Times New Roman" charset="0"/>
                <a:ea typeface="MS PGothic" charset="-128"/>
              </a:rPr>
              <a:t>       3.    As you approach the patient, you should be able to tell if the patient is generally in stable or unstable condition.</a:t>
            </a:r>
          </a:p>
          <a:p>
            <a:pPr>
              <a:spcBef>
                <a:spcPts val="600"/>
              </a:spcBef>
              <a:spcAft>
                <a:spcPts val="600"/>
              </a:spcAft>
            </a:pPr>
            <a:r>
              <a:rPr lang="en-IN" altLang="en-US" dirty="0">
                <a:latin typeface="Times New Roman" charset="0"/>
                <a:ea typeface="MS PGothic" charset="-128"/>
              </a:rPr>
              <a:t>               a.    Use the AVPU scale to determine the patient’s level of consciousness.</a:t>
            </a:r>
          </a:p>
          <a:p>
            <a:pPr>
              <a:spcBef>
                <a:spcPct val="0"/>
              </a:spcBef>
              <a:spcAft>
                <a:spcPts val="300"/>
              </a:spcAft>
            </a:pPr>
            <a:endParaRPr lang="en-US" altLang="en-US" sz="1100" dirty="0">
              <a:latin typeface="Times New Roman" charset="0"/>
              <a:ea typeface="MS PGothic" charset="-128"/>
            </a:endParaRPr>
          </a:p>
        </p:txBody>
      </p:sp>
      <p:sp>
        <p:nvSpPr>
          <p:cNvPr id="292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0318F7-8665-1041-B65B-BD829FC7B42A}" type="slidenum">
              <a:rPr lang="en-US" altLang="en-US" sz="1200"/>
              <a:pPr eaLnBrk="1" hangingPunct="1"/>
              <a:t>91</a:t>
            </a:fld>
            <a:endParaRPr lang="en-US" altLang="en-US" sz="1200" dirty="0"/>
          </a:p>
        </p:txBody>
      </p:sp>
    </p:spTree>
    <p:extLst>
      <p:ext uri="{BB962C8B-B14F-4D97-AF65-F5344CB8AC3E}">
        <p14:creationId xmlns:p14="http://schemas.microsoft.com/office/powerpoint/2010/main" val="3688140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4.    Airway and breathing</a:t>
            </a:r>
          </a:p>
          <a:p>
            <a:pPr>
              <a:spcBef>
                <a:spcPct val="0"/>
              </a:spcBef>
              <a:spcAft>
                <a:spcPts val="300"/>
              </a:spcAft>
            </a:pPr>
            <a:r>
              <a:rPr lang="en-IN" altLang="en-US" sz="1400" dirty="0">
                <a:latin typeface="Times New Roman" charset="0"/>
                <a:ea typeface="MS PGothic" charset="-128"/>
              </a:rPr>
              <a:t>       a.    Aging and disease can compromise a patient’s ability to protect his or her airway with loss of a gag reflex and normal swallowing mechanisms.</a:t>
            </a:r>
          </a:p>
          <a:p>
            <a:pPr>
              <a:spcBef>
                <a:spcPct val="0"/>
              </a:spcBef>
              <a:spcAft>
                <a:spcPts val="300"/>
              </a:spcAft>
            </a:pPr>
            <a:r>
              <a:rPr lang="en-IN" altLang="en-US" sz="1400" dirty="0">
                <a:latin typeface="Times New Roman" charset="0"/>
                <a:ea typeface="MS PGothic" charset="-128"/>
              </a:rPr>
              <a:t>       b.    Ensure that the patient’s airway is open and is not obstructed by dentures, vomitus, fluid, or blood.</a:t>
            </a:r>
          </a:p>
          <a:p>
            <a:pPr>
              <a:spcBef>
                <a:spcPct val="0"/>
              </a:spcBef>
              <a:spcAft>
                <a:spcPts val="300"/>
              </a:spcAft>
            </a:pPr>
            <a:r>
              <a:rPr lang="en-IN" altLang="en-US" sz="1400" dirty="0">
                <a:latin typeface="Times New Roman" charset="0"/>
                <a:ea typeface="MS PGothic" charset="-128"/>
              </a:rPr>
              <a:t>       c.    Suction may be necessary.</a:t>
            </a:r>
          </a:p>
        </p:txBody>
      </p:sp>
      <p:sp>
        <p:nvSpPr>
          <p:cNvPr id="293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DD51B0-7D8B-6B42-93E9-853BF1A11151}"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0192104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dirty="0">
                <a:latin typeface="Times New Roman" charset="0"/>
                <a:ea typeface="MS PGothic" charset="-128"/>
              </a:rPr>
              <a:t>d.    Anatomic changes also affect a person’s ability to breathe effectively, including:</a:t>
            </a:r>
          </a:p>
          <a:p>
            <a:pPr>
              <a:spcBef>
                <a:spcPct val="0"/>
              </a:spcBef>
              <a:spcAft>
                <a:spcPts val="300"/>
              </a:spcAft>
            </a:pPr>
            <a:r>
              <a:rPr lang="en-IN" altLang="en-US" dirty="0">
                <a:latin typeface="Times New Roman" charset="0"/>
                <a:ea typeface="MS PGothic" charset="-128"/>
              </a:rPr>
              <a:t>e.    Loss of mechanisms that protect the upper airway, such as cough and gag reflexes, cause a decreased ability to clear secretions.</a:t>
            </a:r>
          </a:p>
          <a:p>
            <a:pPr>
              <a:spcBef>
                <a:spcPct val="0"/>
              </a:spcBef>
              <a:spcAft>
                <a:spcPts val="300"/>
              </a:spcAft>
            </a:pPr>
            <a:r>
              <a:rPr lang="en-IN" altLang="en-US" dirty="0">
                <a:latin typeface="Times New Roman" charset="0"/>
                <a:ea typeface="MS PGothic" charset="-128"/>
              </a:rPr>
              <a:t>f.     Airway and breathing issues should be treated with oxygen as soon as possible.</a:t>
            </a:r>
          </a:p>
          <a:p>
            <a:pPr>
              <a:spcBef>
                <a:spcPct val="0"/>
              </a:spcBef>
              <a:spcAft>
                <a:spcPts val="300"/>
              </a:spcAft>
            </a:pP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FFBC21-F4AB-A24D-A7CD-4D440A7E377A}" type="slidenum">
              <a:rPr lang="en-US" altLang="en-US" sz="1200"/>
              <a:pPr eaLnBrk="1" hangingPunct="1"/>
              <a:t>93</a:t>
            </a:fld>
            <a:endParaRPr lang="en-US" altLang="en-US" sz="1200" dirty="0"/>
          </a:p>
        </p:txBody>
      </p:sp>
    </p:spTree>
    <p:extLst>
      <p:ext uri="{BB962C8B-B14F-4D97-AF65-F5344CB8AC3E}">
        <p14:creationId xmlns:p14="http://schemas.microsoft.com/office/powerpoint/2010/main" val="15397419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5.    Circulation</a:t>
            </a:r>
          </a:p>
          <a:p>
            <a:pPr>
              <a:spcBef>
                <a:spcPct val="0"/>
              </a:spcBef>
              <a:spcAft>
                <a:spcPts val="300"/>
              </a:spcAft>
            </a:pPr>
            <a:r>
              <a:rPr lang="en-IN" altLang="en-US" sz="1400" dirty="0">
                <a:latin typeface="Times New Roman" charset="0"/>
                <a:ea typeface="MS PGothic" charset="-128"/>
              </a:rPr>
              <a:t>       a.    Poor perfusion is a serious issue in an older adult.</a:t>
            </a:r>
          </a:p>
          <a:p>
            <a:pPr>
              <a:spcBef>
                <a:spcPct val="0"/>
              </a:spcBef>
              <a:spcAft>
                <a:spcPts val="300"/>
              </a:spcAft>
            </a:pPr>
            <a:r>
              <a:rPr lang="en-IN" altLang="en-US" sz="1400" dirty="0">
                <a:latin typeface="Times New Roman" charset="0"/>
                <a:ea typeface="MS PGothic" charset="-128"/>
              </a:rPr>
              <a:t>       b.    Physiologic changes may negatively affect circulation.</a:t>
            </a:r>
          </a:p>
          <a:p>
            <a:pPr>
              <a:spcBef>
                <a:spcPct val="0"/>
              </a:spcBef>
              <a:spcAft>
                <a:spcPts val="300"/>
              </a:spcAft>
            </a:pPr>
            <a:r>
              <a:rPr lang="en-IN" altLang="en-US" sz="1400" dirty="0">
                <a:latin typeface="Times New Roman" charset="0"/>
                <a:ea typeface="MS PGothic" charset="-128"/>
              </a:rPr>
              <a:t>              i.    </a:t>
            </a:r>
            <a:r>
              <a:rPr lang="en-US" sz="1200" kern="1200" dirty="0">
                <a:solidFill>
                  <a:schemeClr val="tx1"/>
                </a:solidFill>
                <a:effectLst/>
                <a:latin typeface="Times New Roman" pitchFamily="18" charset="0"/>
                <a:ea typeface="MS PGothic" pitchFamily="34" charset="-128"/>
                <a:cs typeface="MS PGothic" charset="0"/>
              </a:rPr>
              <a:t>Lower heart rates and weaker and irregular pulses are common in older patients</a:t>
            </a:r>
            <a:r>
              <a:rPr lang="en-IN" altLang="en-US" sz="1400" dirty="0">
                <a:latin typeface="Times New Roman" charset="0"/>
                <a:ea typeface="MS PGothic" charset="-128"/>
              </a:rPr>
              <a:t>.</a:t>
            </a:r>
          </a:p>
          <a:p>
            <a:pPr>
              <a:spcBef>
                <a:spcPct val="0"/>
              </a:spcBef>
              <a:spcAft>
                <a:spcPts val="300"/>
              </a:spcAft>
            </a:pPr>
            <a:r>
              <a:rPr lang="en-IN" altLang="en-US" sz="1400" dirty="0">
                <a:latin typeface="Times New Roman" charset="0"/>
                <a:ea typeface="MS PGothic" charset="-128"/>
              </a:rPr>
              <a:t>       c.    Vascular changes and circulatory compromise might make it difficult to feel a radial pulse in an older patient.</a:t>
            </a:r>
          </a:p>
          <a:p>
            <a:pPr>
              <a:spcBef>
                <a:spcPct val="0"/>
              </a:spcBef>
              <a:spcAft>
                <a:spcPts val="300"/>
              </a:spcAft>
            </a:pPr>
            <a:r>
              <a:rPr lang="en-IN" altLang="en-US" sz="1400" dirty="0">
                <a:latin typeface="Times New Roman" charset="0"/>
                <a:ea typeface="MS PGothic" charset="-128"/>
              </a:rPr>
              <a:t>       d.   </a:t>
            </a:r>
            <a:r>
              <a:rPr lang="en-IN" altLang="en-US" sz="1400" baseline="0" dirty="0">
                <a:latin typeface="Times New Roman" charset="0"/>
                <a:ea typeface="MS PGothic" charset="-128"/>
              </a:rPr>
              <a:t> </a:t>
            </a:r>
            <a:r>
              <a:rPr lang="en-IN" altLang="en-US" sz="1400" dirty="0">
                <a:latin typeface="Times New Roman" charset="0"/>
                <a:ea typeface="MS PGothic" charset="-128"/>
              </a:rPr>
              <a:t>Circulation problems in older adults should be treated with oxygen as soon as possible.</a:t>
            </a:r>
          </a:p>
          <a:p>
            <a:pPr>
              <a:spcBef>
                <a:spcPct val="0"/>
              </a:spcBef>
              <a:spcAft>
                <a:spcPts val="300"/>
              </a:spcAft>
            </a:pPr>
            <a:r>
              <a:rPr lang="en-IN" altLang="en-US" sz="1400" dirty="0">
                <a:latin typeface="Times New Roman" charset="0"/>
                <a:ea typeface="MS PGothic" charset="-128"/>
              </a:rPr>
              <a:t>       e.    Determine if cardiac abnormalities in an older patient indicate an acute emergency or a chronic condition; acute emergencies should be managed rapidly.</a:t>
            </a: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5C5B88-49C5-8A45-AE37-720157C8AE75}" type="slidenum">
              <a:rPr lang="en-US" altLang="en-US" sz="1200"/>
              <a:pPr eaLnBrk="1" hangingPunct="1"/>
              <a:t>94</a:t>
            </a:fld>
            <a:endParaRPr lang="en-US" altLang="en-US" sz="1200" dirty="0"/>
          </a:p>
        </p:txBody>
      </p:sp>
    </p:spTree>
    <p:extLst>
      <p:ext uri="{BB962C8B-B14F-4D97-AF65-F5344CB8AC3E}">
        <p14:creationId xmlns:p14="http://schemas.microsoft.com/office/powerpoint/2010/main" val="12654610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6.    Transport decision</a:t>
            </a:r>
          </a:p>
          <a:p>
            <a:pPr marL="457200" indent="-228600">
              <a:spcBef>
                <a:spcPts val="0"/>
              </a:spcBef>
              <a:spcAft>
                <a:spcPts val="300"/>
              </a:spcAft>
              <a:tabLst>
                <a:tab pos="457200" algn="l"/>
              </a:tabLst>
              <a:defRPr/>
            </a:pPr>
            <a:r>
              <a:rPr lang="en-IN" sz="1400" dirty="0">
                <a:latin typeface="Times New Roman"/>
                <a:ea typeface="Times New Roman"/>
                <a:cs typeface="+mn-cs"/>
              </a:rPr>
              <a:t>  a.    Any complaints that compromise airway, breathing, or circulation should result in transportation of the patient as a priority patient.</a:t>
            </a:r>
          </a:p>
          <a:p>
            <a:r>
              <a:rPr lang="en-IN" sz="1400" kern="1200" dirty="0">
                <a:solidFill>
                  <a:schemeClr val="tx1"/>
                </a:solidFill>
                <a:effectLst/>
                <a:latin typeface="Times New Roman"/>
                <a:ea typeface="MS PGothic" pitchFamily="34" charset="-128"/>
                <a:cs typeface="+mn-cs"/>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Your most important task is to determine conditions that are life threatening, treat them to the best of your ability, and provide transport to priority patients.</a:t>
            </a:r>
          </a:p>
          <a:p>
            <a:r>
              <a:rPr lang="en-US" sz="1200" kern="1200" dirty="0">
                <a:solidFill>
                  <a:schemeClr val="tx1"/>
                </a:solidFill>
                <a:effectLst/>
                <a:latin typeface="Times New Roman" pitchFamily="18" charset="0"/>
                <a:ea typeface="MS PGothic" pitchFamily="34" charset="-128"/>
                <a:cs typeface="MS PGothic" charset="0"/>
              </a:rPr>
              <a:t>       c.    Older people do not have the reserves that younger people do, and they will easily decompensate.</a:t>
            </a:r>
          </a:p>
          <a:p>
            <a:r>
              <a:rPr lang="en-US" sz="1200" kern="1200" dirty="0">
                <a:solidFill>
                  <a:schemeClr val="tx1"/>
                </a:solidFill>
                <a:effectLst/>
                <a:latin typeface="Times New Roman" pitchFamily="18" charset="0"/>
                <a:ea typeface="MS PGothic" pitchFamily="34" charset="-128"/>
                <a:cs typeface="MS PGothic" charset="0"/>
              </a:rPr>
              <a:t>       d.    Consider early on if ALS treatment and immediate transport is appropriate and available.</a:t>
            </a:r>
          </a:p>
          <a:p>
            <a:pPr>
              <a:defRPr/>
            </a:pPr>
            <a:endParaRPr lang="en-US" dirty="0">
              <a:cs typeface="+mn-cs"/>
            </a:endParaRPr>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AF42B2-045F-1148-B934-55318B3F656B}" type="slidenum">
              <a:rPr lang="en-US" altLang="en-US" sz="1200"/>
              <a:pPr eaLnBrk="1" hangingPunct="1"/>
              <a:t>95</a:t>
            </a:fld>
            <a:endParaRPr lang="en-US" altLang="en-US" sz="1200" dirty="0"/>
          </a:p>
        </p:txBody>
      </p:sp>
    </p:spTree>
    <p:extLst>
      <p:ext uri="{BB962C8B-B14F-4D97-AF65-F5344CB8AC3E}">
        <p14:creationId xmlns:p14="http://schemas.microsoft.com/office/powerpoint/2010/main" val="20739665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ts val="600"/>
              </a:spcBef>
              <a:spcAft>
                <a:spcPts val="600"/>
              </a:spcAft>
            </a:pPr>
            <a:r>
              <a:rPr lang="en-IN" altLang="en-US" sz="1400" dirty="0">
                <a:latin typeface="Times New Roman" charset="0"/>
                <a:ea typeface="MS PGothic" charset="-128"/>
              </a:rPr>
              <a:t>D.    History taking</a:t>
            </a:r>
          </a:p>
          <a:p>
            <a:pPr>
              <a:spcBef>
                <a:spcPts val="600"/>
              </a:spcBef>
              <a:spcAft>
                <a:spcPts val="600"/>
              </a:spcAft>
            </a:pPr>
            <a:r>
              <a:rPr lang="en-IN" altLang="en-US" sz="1400" dirty="0">
                <a:latin typeface="Times New Roman" charset="0"/>
                <a:ea typeface="MS PGothic" charset="-128"/>
              </a:rPr>
              <a:t>        1.   Investigate the chief complaint.</a:t>
            </a:r>
          </a:p>
          <a:p>
            <a:pPr>
              <a:spcBef>
                <a:spcPts val="600"/>
              </a:spcBef>
              <a:spcAft>
                <a:spcPts val="600"/>
              </a:spcAft>
            </a:pPr>
            <a:r>
              <a:rPr lang="en-IN" altLang="en-US" sz="1400" dirty="0">
                <a:latin typeface="Times New Roman" charset="0"/>
                <a:ea typeface="MS PGothic" charset="-128"/>
              </a:rPr>
              <a:t>              a.    Find and account for all medications.</a:t>
            </a:r>
          </a:p>
          <a:p>
            <a:pPr>
              <a:spcBef>
                <a:spcPts val="600"/>
              </a:spcBef>
              <a:spcAft>
                <a:spcPts val="600"/>
              </a:spcAft>
            </a:pPr>
            <a:r>
              <a:rPr lang="en-IN" altLang="en-US" sz="1400" dirty="0">
                <a:latin typeface="Times New Roman" charset="0"/>
                <a:ea typeface="MS PGothic" charset="-128"/>
              </a:rPr>
              <a:t>              b.    Communication may be more complicated with an older adult, but it is critical that you obtain a thorough patient history.</a:t>
            </a:r>
          </a:p>
          <a:p>
            <a:pPr>
              <a:spcBef>
                <a:spcPts val="600"/>
              </a:spcBef>
              <a:spcAft>
                <a:spcPts val="600"/>
              </a:spcAft>
            </a:pPr>
            <a:r>
              <a:rPr lang="en-IN" altLang="en-US" sz="1400" dirty="0">
                <a:latin typeface="Times New Roman" charset="0"/>
                <a:ea typeface="MS PGothic" charset="-128"/>
              </a:rPr>
              <a:t>              c.    The determination should be made early on as to whether the altered level of consciousness is acute or chronic.</a:t>
            </a:r>
          </a:p>
          <a:p>
            <a:pPr>
              <a:spcBef>
                <a:spcPts val="600"/>
              </a:spcBef>
              <a:spcAft>
                <a:spcPts val="600"/>
              </a:spcAft>
            </a:pPr>
            <a:r>
              <a:rPr lang="en-IN" altLang="en-US" sz="1400" dirty="0">
                <a:latin typeface="Times New Roman" charset="0"/>
                <a:ea typeface="MS PGothic" charset="-128"/>
              </a:rPr>
              <a:t>              d.    Multiple disease processes and multiple and/or vague complaints can make assessment complicated.</a:t>
            </a:r>
          </a:p>
          <a:p>
            <a:pPr>
              <a:spcBef>
                <a:spcPts val="600"/>
              </a:spcBef>
              <a:spcAft>
                <a:spcPts val="600"/>
              </a:spcAft>
            </a:pPr>
            <a:r>
              <a:rPr lang="en-IN" altLang="en-US" sz="1400" dirty="0">
                <a:latin typeface="Times New Roman" charset="0"/>
                <a:ea typeface="MS PGothic" charset="-128"/>
              </a:rPr>
              <a:t>              e.    Take a full set of vital signs; ask what is “normal” for that patient.</a:t>
            </a:r>
          </a:p>
        </p:txBody>
      </p:sp>
      <p:sp>
        <p:nvSpPr>
          <p:cNvPr id="299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124CFF-7306-2A4E-BD2C-F1F8264EB19B}"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8879014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sz="1400" dirty="0">
                <a:latin typeface="Times New Roman" charset="0"/>
                <a:ea typeface="MS PGothic" charset="-128"/>
              </a:rPr>
              <a:t>2.    SAMPLE history</a:t>
            </a:r>
          </a:p>
          <a:p>
            <a:r>
              <a:rPr lang="en-IN" sz="14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The chief complaint may be related to a chronic medical problem.</a:t>
            </a:r>
          </a:p>
          <a:p>
            <a:r>
              <a:rPr lang="en-US" sz="1200" kern="1200" dirty="0">
                <a:solidFill>
                  <a:schemeClr val="tx1"/>
                </a:solidFill>
                <a:effectLst/>
                <a:latin typeface="Times New Roman" pitchFamily="18" charset="0"/>
                <a:ea typeface="MS PGothic" pitchFamily="34" charset="-128"/>
                <a:cs typeface="MS PGothic" charset="0"/>
              </a:rPr>
              <a:t>       b.   Obtain a list of the patient’s medications or take the medications with you to the hospital, if possible.</a:t>
            </a:r>
          </a:p>
          <a:p>
            <a:r>
              <a:rPr lang="en-US" sz="1200" kern="1200" dirty="0">
                <a:solidFill>
                  <a:schemeClr val="tx1"/>
                </a:solidFill>
                <a:effectLst/>
                <a:latin typeface="Times New Roman" pitchFamily="18" charset="0"/>
                <a:ea typeface="MS PGothic" pitchFamily="34" charset="-128"/>
                <a:cs typeface="MS PGothic" charset="0"/>
              </a:rPr>
              <a:t>       c.   Transport to a facility that knows the patient’s medical history, if possible.</a:t>
            </a:r>
          </a:p>
          <a:p>
            <a:r>
              <a:rPr lang="en-US" sz="1200" kern="1200" dirty="0">
                <a:solidFill>
                  <a:schemeClr val="tx1"/>
                </a:solidFill>
                <a:effectLst/>
                <a:latin typeface="Times New Roman" pitchFamily="18" charset="0"/>
                <a:ea typeface="MS PGothic" pitchFamily="34" charset="-128"/>
                <a:cs typeface="MS PGothic" charset="0"/>
              </a:rPr>
              <a:t>       d.   Last oral intake is important in a patient with diabetes and may indicate that the patient may be dehydrated. </a:t>
            </a:r>
          </a:p>
          <a:p>
            <a:endParaRPr lang="en-US" altLang="en-US" dirty="0">
              <a:latin typeface="Times New Roman" charset="0"/>
              <a:ea typeface="MS PGothic" charset="-128"/>
            </a:endParaRPr>
          </a:p>
        </p:txBody>
      </p:sp>
      <p:sp>
        <p:nvSpPr>
          <p:cNvPr id="300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1074BF-3705-8A4A-9721-2BFAA3BFC37B}" type="slidenum">
              <a:rPr lang="en-US" altLang="en-US" sz="1200"/>
              <a:pPr eaLnBrk="1" hangingPunct="1"/>
              <a:t>97</a:t>
            </a:fld>
            <a:endParaRPr lang="en-US" altLang="en-US" sz="1200" dirty="0"/>
          </a:p>
        </p:txBody>
      </p:sp>
    </p:spTree>
    <p:extLst>
      <p:ext uri="{BB962C8B-B14F-4D97-AF65-F5344CB8AC3E}">
        <p14:creationId xmlns:p14="http://schemas.microsoft.com/office/powerpoint/2010/main" val="88871849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marL="228600" indent="-228600">
              <a:spcBef>
                <a:spcPts val="600"/>
              </a:spcBef>
              <a:spcAft>
                <a:spcPts val="600"/>
              </a:spcAft>
              <a:tabLst>
                <a:tab pos="228600" algn="l"/>
              </a:tabLst>
              <a:defRPr/>
            </a:pPr>
            <a:r>
              <a:rPr lang="en-IN" sz="1400" dirty="0">
                <a:latin typeface="Times New Roman"/>
                <a:ea typeface="Times New Roman"/>
                <a:cs typeface="+mn-cs"/>
              </a:rPr>
              <a:t>E.    Secondary assessment</a:t>
            </a:r>
          </a:p>
          <a:p>
            <a:pPr marL="228600" indent="-228600">
              <a:spcBef>
                <a:spcPts val="600"/>
              </a:spcBef>
              <a:spcAft>
                <a:spcPts val="600"/>
              </a:spcAft>
              <a:tabLst>
                <a:tab pos="228600" algn="l"/>
              </a:tabLst>
              <a:defRPr/>
            </a:pPr>
            <a:r>
              <a:rPr lang="en-IN" sz="1400" dirty="0">
                <a:latin typeface="Times New Roman"/>
                <a:ea typeface="Times New Roman"/>
                <a:cs typeface="+mn-cs"/>
              </a:rPr>
              <a:t>	  1.    Physical examinations</a:t>
            </a:r>
          </a:p>
          <a:p>
            <a:pPr marL="228600" indent="-228600">
              <a:spcBef>
                <a:spcPts val="600"/>
              </a:spcBef>
              <a:spcAft>
                <a:spcPts val="600"/>
              </a:spcAft>
              <a:tabLst>
                <a:tab pos="228600" algn="l"/>
              </a:tabLst>
              <a:defRPr/>
            </a:pPr>
            <a:r>
              <a:rPr lang="en-IN" sz="1400" dirty="0">
                <a:latin typeface="Times New Roman"/>
                <a:ea typeface="Times New Roman"/>
                <a:cs typeface="+mn-cs"/>
              </a:rPr>
              <a:t>	         a.    Your older patient may not be comfortable with being exposed.</a:t>
            </a:r>
          </a:p>
          <a:p>
            <a:pPr marL="228600" indent="-228600">
              <a:spcBef>
                <a:spcPts val="600"/>
              </a:spcBef>
              <a:spcAft>
                <a:spcPts val="600"/>
              </a:spcAft>
              <a:tabLst>
                <a:tab pos="228600" algn="l"/>
              </a:tabLst>
              <a:defRPr/>
            </a:pPr>
            <a:r>
              <a:rPr lang="en-IN" sz="1400" dirty="0">
                <a:latin typeface="Times New Roman"/>
                <a:ea typeface="Times New Roman"/>
                <a:cs typeface="+mn-cs"/>
              </a:rPr>
              <a:t>	         b.    Protect his or her modesty.</a:t>
            </a:r>
          </a:p>
          <a:p>
            <a:pPr marL="228600" indent="-228600">
              <a:spcBef>
                <a:spcPts val="600"/>
              </a:spcBef>
              <a:spcAft>
                <a:spcPts val="600"/>
              </a:spcAft>
              <a:tabLst>
                <a:tab pos="228600" algn="l"/>
              </a:tabLst>
              <a:defRPr/>
            </a:pPr>
            <a:r>
              <a:rPr lang="en-IN" sz="1400" dirty="0">
                <a:latin typeface="Times New Roman"/>
                <a:ea typeface="Times New Roman"/>
                <a:cs typeface="+mn-cs"/>
              </a:rPr>
              <a:t>	         c.    Consider the need to keep your patient warm during the exam.</a:t>
            </a:r>
          </a:p>
        </p:txBody>
      </p:sp>
      <p:sp>
        <p:nvSpPr>
          <p:cNvPr id="301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963AEB6-6487-0C4E-B457-2949E243B451}" type="slidenum">
              <a:rPr lang="en-US" altLang="en-US" sz="1200"/>
              <a:pPr eaLnBrk="1" hangingPunct="1"/>
              <a:t>98</a:t>
            </a:fld>
            <a:endParaRPr lang="en-US" altLang="en-US" sz="1200" dirty="0"/>
          </a:p>
        </p:txBody>
      </p:sp>
    </p:spTree>
    <p:extLst>
      <p:ext uri="{BB962C8B-B14F-4D97-AF65-F5344CB8AC3E}">
        <p14:creationId xmlns:p14="http://schemas.microsoft.com/office/powerpoint/2010/main" val="9430141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mn-cs"/>
              </a:rPr>
              <a:t>Lecture Outline</a:t>
            </a:r>
          </a:p>
          <a:p>
            <a:pPr>
              <a:defRPr/>
            </a:pPr>
            <a:endParaRPr lang="en-US" dirty="0">
              <a:cs typeface="+mn-cs"/>
            </a:endParaRPr>
          </a:p>
          <a:p>
            <a:pPr indent="-228600">
              <a:spcBef>
                <a:spcPts val="0"/>
              </a:spcBef>
              <a:spcAft>
                <a:spcPts val="300"/>
              </a:spcAft>
              <a:tabLst>
                <a:tab pos="457200" algn="l"/>
              </a:tabLst>
              <a:defRPr/>
            </a:pPr>
            <a:r>
              <a:rPr lang="en-IN" sz="1400" dirty="0">
                <a:latin typeface="Times New Roman"/>
                <a:ea typeface="Times New Roman"/>
                <a:cs typeface="+mn-cs"/>
              </a:rPr>
              <a:t>2.   Vital signs</a:t>
            </a:r>
          </a:p>
          <a:p>
            <a:pPr marL="4572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lang="en-IN" sz="1400" dirty="0">
                <a:latin typeface="Times New Roman"/>
                <a:ea typeface="Times New Roman"/>
                <a:cs typeface="+mn-cs"/>
              </a:rPr>
              <a:t> a.    </a:t>
            </a:r>
            <a:r>
              <a:rPr lang="en-US" sz="1200" kern="1200" dirty="0">
                <a:solidFill>
                  <a:schemeClr val="tx1"/>
                </a:solidFill>
                <a:effectLst/>
                <a:latin typeface="Times New Roman" pitchFamily="18" charset="0"/>
                <a:ea typeface="MS PGothic" pitchFamily="34" charset="-128"/>
                <a:cs typeface="MS PGothic" charset="0"/>
              </a:rPr>
              <a:t>Medications such as beta-blockers keep the heart rate low and prevent the tachycardia commonly seen in dehydration and shock.</a:t>
            </a:r>
          </a:p>
          <a:p>
            <a:pPr marL="457200" indent="-228600">
              <a:spcBef>
                <a:spcPts val="0"/>
              </a:spcBef>
              <a:spcAft>
                <a:spcPts val="300"/>
              </a:spcAft>
              <a:tabLst>
                <a:tab pos="457200" algn="l"/>
              </a:tabLst>
              <a:defRPr/>
            </a:pPr>
            <a:r>
              <a:rPr lang="en-IN" sz="1400" dirty="0">
                <a:latin typeface="Times New Roman"/>
                <a:ea typeface="Times New Roman"/>
                <a:cs typeface="+mn-cs"/>
              </a:rPr>
              <a:t> b.    Weak and irregular pulses are common in older patients.</a:t>
            </a:r>
          </a:p>
          <a:p>
            <a:pPr marL="457200" indent="-228600">
              <a:spcBef>
                <a:spcPts val="0"/>
              </a:spcBef>
              <a:spcAft>
                <a:spcPts val="300"/>
              </a:spcAft>
              <a:tabLst>
                <a:tab pos="457200" algn="l"/>
              </a:tabLst>
              <a:defRPr/>
            </a:pPr>
            <a:r>
              <a:rPr lang="en-IN" sz="1400" dirty="0">
                <a:latin typeface="Times New Roman"/>
                <a:ea typeface="Times New Roman"/>
                <a:cs typeface="+mn-cs"/>
              </a:rPr>
              <a:t> c.    Circulatory compromise may make it difficult to feel a radial pulse in an older patient, and other pulse points may need to be considered.</a:t>
            </a:r>
          </a:p>
        </p:txBody>
      </p:sp>
      <p:sp>
        <p:nvSpPr>
          <p:cNvPr id="302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27AFAF-7BF6-294B-BF24-2784CEB74C91}" type="slidenum">
              <a:rPr lang="en-US" altLang="en-US" sz="1200"/>
              <a:pPr eaLnBrk="1" hangingPunct="1"/>
              <a:t>99</a:t>
            </a:fld>
            <a:endParaRPr lang="en-US" altLang="en-US" sz="1200" dirty="0"/>
          </a:p>
        </p:txBody>
      </p:sp>
    </p:spTree>
    <p:extLst>
      <p:ext uri="{BB962C8B-B14F-4D97-AF65-F5344CB8AC3E}">
        <p14:creationId xmlns:p14="http://schemas.microsoft.com/office/powerpoint/2010/main" val="8102436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pPr>
              <a:spcBef>
                <a:spcPct val="0"/>
              </a:spcBef>
              <a:spcAft>
                <a:spcPts val="300"/>
              </a:spcAft>
            </a:pPr>
            <a:r>
              <a:rPr lang="en-IN" altLang="en-US" dirty="0">
                <a:latin typeface="Times New Roman" charset="0"/>
                <a:ea typeface="MS PGothic" charset="-128"/>
              </a:rPr>
              <a:t>d.    Blood pressure tends to be higher in older people.</a:t>
            </a:r>
          </a:p>
          <a:p>
            <a:pPr>
              <a:spcBef>
                <a:spcPct val="0"/>
              </a:spcBef>
              <a:spcAft>
                <a:spcPts val="300"/>
              </a:spcAft>
            </a:pPr>
            <a:r>
              <a:rPr lang="en-IN" altLang="en-US" dirty="0">
                <a:latin typeface="Times New Roman" charset="0"/>
                <a:ea typeface="MS PGothic" charset="-128"/>
              </a:rPr>
              <a:t>e.    Capillary refill is not a good assessment because of skin changes and reduced circulation to the skin.</a:t>
            </a:r>
          </a:p>
          <a:p>
            <a:pPr>
              <a:spcBef>
                <a:spcPct val="0"/>
              </a:spcBef>
              <a:spcAft>
                <a:spcPts val="300"/>
              </a:spcAft>
            </a:pPr>
            <a:r>
              <a:rPr lang="en-IN" altLang="en-US" dirty="0">
                <a:latin typeface="Times New Roman" charset="0"/>
                <a:ea typeface="MS PGothic" charset="-128"/>
              </a:rPr>
              <a:t>f.     The respiratory rate should be in the same range as in a younger adult but remember that chest rise will be compromised by increased chest wall stiffness.</a:t>
            </a:r>
          </a:p>
          <a:p>
            <a:pPr>
              <a:spcBef>
                <a:spcPct val="0"/>
              </a:spcBef>
              <a:spcAft>
                <a:spcPts val="300"/>
              </a:spcAft>
            </a:pPr>
            <a:r>
              <a:rPr lang="en-IN" altLang="en-US" dirty="0">
                <a:latin typeface="Times New Roman" charset="0"/>
                <a:ea typeface="MS PGothic" charset="-128"/>
              </a:rPr>
              <a:t>g.    Careful interpretation of pulse oximetry data is necessary in older adults because the pulse oximetry device requires adequate perfusion to get an accurate reading.</a:t>
            </a:r>
          </a:p>
          <a:p>
            <a:pPr>
              <a:spcBef>
                <a:spcPct val="0"/>
              </a:spcBef>
              <a:spcAft>
                <a:spcPts val="300"/>
              </a:spcAft>
            </a:pPr>
            <a:r>
              <a:rPr lang="en-IN" altLang="en-US" dirty="0">
                <a:latin typeface="Times New Roman" charset="0"/>
                <a:ea typeface="MS PGothic" charset="-128"/>
              </a:rPr>
              <a:t>	</a:t>
            </a:r>
            <a:endParaRPr lang="en-US" altLang="en-US" dirty="0">
              <a:latin typeface="Times New Roman" charset="0"/>
              <a:ea typeface="MS PGothic" charset="-128"/>
            </a:endParaRPr>
          </a:p>
        </p:txBody>
      </p:sp>
      <p:sp>
        <p:nvSpPr>
          <p:cNvPr id="303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5C9FAF-442B-0C4B-B65A-31429D841E2C}"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57202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r>
              <a:rPr lang="en-US" sz="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36</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lnSpc>
                <a:spcPct val="105000"/>
              </a:lnSpc>
              <a:spcBef>
                <a:spcPts val="200"/>
              </a:spcBef>
              <a:defRPr/>
            </a:pPr>
            <a:r>
              <a:rPr lang="en-US" dirty="0"/>
              <a:t>Geriatric Emergencies</a:t>
            </a:r>
            <a:endParaRPr lang="en-US" altLang="en-US" dirty="0"/>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Generational Considerations </a:t>
            </a:r>
            <a:r>
              <a:rPr lang="en-US" altLang="en-US" sz="2000" b="0" dirty="0"/>
              <a:t>(1 of 2)</a:t>
            </a:r>
          </a:p>
        </p:txBody>
      </p:sp>
      <p:sp>
        <p:nvSpPr>
          <p:cNvPr id="12291" name="Content Placeholder 2"/>
          <p:cNvSpPr>
            <a:spLocks noGrp="1"/>
          </p:cNvSpPr>
          <p:nvPr>
            <p:ph type="body" idx="1"/>
          </p:nvPr>
        </p:nvSpPr>
        <p:spPr/>
        <p:txBody>
          <a:bodyPr rIns="228600"/>
          <a:lstStyle/>
          <a:p>
            <a:pPr>
              <a:spcBef>
                <a:spcPct val="35000"/>
              </a:spcBef>
            </a:pPr>
            <a:r>
              <a:rPr lang="en-US" altLang="en-US" dirty="0"/>
              <a:t>It is important to understand and appreciate how the life of an older person might differ from yours.</a:t>
            </a:r>
          </a:p>
          <a:p>
            <a:pPr>
              <a:spcBef>
                <a:spcPct val="35000"/>
              </a:spcBef>
            </a:pPr>
            <a:r>
              <a:rPr lang="en-US" altLang="en-US" dirty="0"/>
              <a:t>It takes time and patience to interact with an older person.</a:t>
            </a:r>
          </a:p>
          <a:p>
            <a:pPr lvl="1">
              <a:spcBef>
                <a:spcPct val="35000"/>
              </a:spcBef>
            </a:pPr>
            <a:r>
              <a:rPr lang="en-US" altLang="en-US" dirty="0"/>
              <a:t>Treat the patient with respect.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pPr>
              <a:lnSpc>
                <a:spcPct val="85000"/>
              </a:lnSpc>
            </a:pPr>
            <a:r>
              <a:rPr lang="en-US" altLang="en-US" dirty="0"/>
              <a:t>Secondary Assessment </a:t>
            </a:r>
            <a:r>
              <a:rPr lang="en-US" altLang="en-US" sz="2000" b="0" dirty="0"/>
              <a:t>(3 of 3)</a:t>
            </a:r>
          </a:p>
        </p:txBody>
      </p:sp>
      <p:sp>
        <p:nvSpPr>
          <p:cNvPr id="109571" name="Rectangle 1027"/>
          <p:cNvSpPr>
            <a:spLocks noGrp="1" noChangeArrowheads="1"/>
          </p:cNvSpPr>
          <p:nvPr>
            <p:ph type="body" idx="1"/>
          </p:nvPr>
        </p:nvSpPr>
        <p:spPr/>
        <p:txBody>
          <a:bodyPr rIns="228600"/>
          <a:lstStyle/>
          <a:p>
            <a:pPr>
              <a:spcBef>
                <a:spcPct val="35000"/>
              </a:spcBef>
            </a:pPr>
            <a:r>
              <a:rPr lang="en-US" altLang="en-US" dirty="0"/>
              <a:t>Vital signs (cont</a:t>
            </a:r>
            <a:r>
              <a:rPr lang="ja-JP" altLang="en-US" dirty="0"/>
              <a:t>’</a:t>
            </a:r>
            <a:r>
              <a:rPr lang="en-US" altLang="ja-JP" dirty="0"/>
              <a:t>d)</a:t>
            </a:r>
          </a:p>
          <a:p>
            <a:pPr lvl="1">
              <a:spcBef>
                <a:spcPct val="35000"/>
              </a:spcBef>
            </a:pPr>
            <a:r>
              <a:rPr lang="en-US" altLang="en-US" dirty="0"/>
              <a:t>Blood pressure tends to be higher.</a:t>
            </a:r>
          </a:p>
          <a:p>
            <a:pPr lvl="1">
              <a:spcBef>
                <a:spcPct val="35000"/>
              </a:spcBef>
            </a:pPr>
            <a:r>
              <a:rPr lang="en-US" altLang="en-US" dirty="0"/>
              <a:t>Capillary refill is not a good assessment.</a:t>
            </a:r>
          </a:p>
          <a:p>
            <a:pPr lvl="1">
              <a:spcBef>
                <a:spcPct val="35000"/>
              </a:spcBef>
            </a:pPr>
            <a:r>
              <a:rPr lang="en-US" altLang="en-US" dirty="0"/>
              <a:t>The respiratory rate should be in the same range as in a younger adult.</a:t>
            </a:r>
          </a:p>
          <a:p>
            <a:pPr lvl="1">
              <a:spcBef>
                <a:spcPct val="35000"/>
              </a:spcBef>
            </a:pPr>
            <a:r>
              <a:rPr lang="en-US" altLang="en-US" dirty="0"/>
              <a:t>Be sure to auscultate breath sounds.</a:t>
            </a:r>
          </a:p>
          <a:p>
            <a:pPr lvl="1">
              <a:spcBef>
                <a:spcPct val="35000"/>
              </a:spcBef>
            </a:pPr>
            <a:r>
              <a:rPr lang="en-US" altLang="en-US" dirty="0"/>
              <a:t>Carefully assess pulse oximetry data.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a:lnSpc>
                <a:spcPct val="85000"/>
              </a:lnSpc>
            </a:pPr>
            <a:r>
              <a:rPr lang="en-US" altLang="en-US" dirty="0"/>
              <a:t>Reassessment </a:t>
            </a:r>
            <a:r>
              <a:rPr lang="en-US" altLang="en-US" sz="2000" b="0" dirty="0"/>
              <a:t>(1 of 3)</a:t>
            </a:r>
          </a:p>
        </p:txBody>
      </p:sp>
      <p:sp>
        <p:nvSpPr>
          <p:cNvPr id="110595" name="Content Placeholder 2"/>
          <p:cNvSpPr>
            <a:spLocks noGrp="1"/>
          </p:cNvSpPr>
          <p:nvPr>
            <p:ph type="body" idx="1"/>
          </p:nvPr>
        </p:nvSpPr>
        <p:spPr/>
        <p:txBody>
          <a:bodyPr rIns="228600"/>
          <a:lstStyle/>
          <a:p>
            <a:pPr>
              <a:spcBef>
                <a:spcPct val="35000"/>
              </a:spcBef>
            </a:pPr>
            <a:r>
              <a:rPr lang="en-US" altLang="en-US" dirty="0"/>
              <a:t>Reassess the geriatric patient often.</a:t>
            </a:r>
          </a:p>
          <a:p>
            <a:pPr>
              <a:spcBef>
                <a:spcPct val="35000"/>
              </a:spcBef>
            </a:pPr>
            <a:r>
              <a:rPr lang="en-US" altLang="en-US" dirty="0"/>
              <a:t>Reassess the vital signs.</a:t>
            </a:r>
          </a:p>
          <a:p>
            <a:pPr>
              <a:spcBef>
                <a:spcPct val="35000"/>
              </a:spcBef>
            </a:pPr>
            <a:r>
              <a:rPr lang="en-US" altLang="en-US" dirty="0"/>
              <a:t>Reassess the patient</a:t>
            </a:r>
            <a:r>
              <a:rPr lang="ja-JP" altLang="en-US" dirty="0"/>
              <a:t>’</a:t>
            </a:r>
            <a:r>
              <a:rPr lang="en-US" altLang="ja-JP" dirty="0"/>
              <a:t>s complaint.</a:t>
            </a:r>
          </a:p>
          <a:p>
            <a:pPr>
              <a:spcBef>
                <a:spcPct val="35000"/>
              </a:spcBef>
            </a:pPr>
            <a:r>
              <a:rPr lang="en-US" altLang="en-US" dirty="0"/>
              <a:t>Recheck interventions.</a:t>
            </a:r>
          </a:p>
          <a:p>
            <a:pPr>
              <a:spcBef>
                <a:spcPct val="35000"/>
              </a:spcBef>
            </a:pPr>
            <a:r>
              <a:rPr lang="en-US" altLang="en-US" dirty="0"/>
              <a:t>Identify and treat changes in the patient</a:t>
            </a:r>
            <a:r>
              <a:rPr lang="ja-JP" altLang="en-US" dirty="0"/>
              <a:t>’</a:t>
            </a:r>
            <a:r>
              <a:rPr lang="en-US" altLang="ja-JP" dirty="0"/>
              <a:t>s condition.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3)</a:t>
            </a:r>
          </a:p>
        </p:txBody>
      </p:sp>
      <p:sp>
        <p:nvSpPr>
          <p:cNvPr id="112643"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Communicate your findings and the interventions you used to emergency department personnel. </a:t>
            </a:r>
          </a:p>
          <a:p>
            <a:pPr lvl="1">
              <a:spcBef>
                <a:spcPct val="35000"/>
              </a:spcBef>
            </a:pPr>
            <a:r>
              <a:rPr lang="en-US" altLang="en-US" dirty="0"/>
              <a:t>Document all history, medication, assessment, and intervention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p:txBody>
          <a:bodyPr/>
          <a:lstStyle/>
          <a:p>
            <a:pPr>
              <a:lnSpc>
                <a:spcPct val="85000"/>
              </a:lnSpc>
            </a:pPr>
            <a:r>
              <a:rPr lang="en-US" altLang="en-US" dirty="0"/>
              <a:t>Reassessment </a:t>
            </a:r>
            <a:r>
              <a:rPr lang="en-US" altLang="en-US" sz="2000" b="0" dirty="0"/>
              <a:t>(3 of 3)</a:t>
            </a:r>
          </a:p>
        </p:txBody>
      </p:sp>
      <p:pic>
        <p:nvPicPr>
          <p:cNvPr id="6146" name="Picture 2" descr="The table lists the following. 1. When entering the home, take note of issues that would make it environmentally unsafe. 2. Introduce yourself, show respect, and use patience to gain an older patient’s confidence. 3. Assessment of an older patient can be complicated by multiple medical or traumatic conditions, alterations in level of consciousness, and hearing and vision impairments. 4. Airway, breathing, circulation, and vital signs are changed by the normal process of aging. 5. Many older patients use multiple medications. Be aware of the possibility of overdose, underdose, and drug interactions. 6. An older person’s body does not have the flexibility or reserves of a younger person’s body when facing illness or injury. 7. Older people are more easily affected by poor nutrition. 8. Older people cannot thermoregulate easily and tend to be cold. 9. The memory and cognition of an older person may be impaired. 10.  The skin of an older adult may be fragile and can tear easily. Consider patient transfer options that are safe and appropriate.&#10;" title="A table is titled geriatric patient assessment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58" y="1360297"/>
            <a:ext cx="3731386" cy="5385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a:lnSpc>
                <a:spcPct val="85000"/>
              </a:lnSpc>
            </a:pPr>
            <a:r>
              <a:rPr lang="en-US" altLang="en-US" dirty="0"/>
              <a:t>Trauma and Geriatric Patients </a:t>
            </a:r>
            <a:r>
              <a:rPr lang="en-US" altLang="en-US" sz="2000" b="0" dirty="0"/>
              <a:t>(1 of 10)</a:t>
            </a:r>
          </a:p>
        </p:txBody>
      </p:sp>
      <p:sp>
        <p:nvSpPr>
          <p:cNvPr id="114691" name="Content Placeholder 2"/>
          <p:cNvSpPr>
            <a:spLocks noGrp="1"/>
          </p:cNvSpPr>
          <p:nvPr>
            <p:ph type="body" idx="1"/>
          </p:nvPr>
        </p:nvSpPr>
        <p:spPr/>
        <p:txBody>
          <a:bodyPr rIns="228600"/>
          <a:lstStyle/>
          <a:p>
            <a:pPr>
              <a:spcBef>
                <a:spcPct val="35000"/>
              </a:spcBef>
            </a:pPr>
            <a:r>
              <a:rPr lang="en-US" altLang="en-US" dirty="0"/>
              <a:t>Conditions that create risk and complicate assessment:</a:t>
            </a:r>
          </a:p>
          <a:p>
            <a:pPr lvl="1">
              <a:spcBef>
                <a:spcPct val="35000"/>
              </a:spcBef>
            </a:pPr>
            <a:r>
              <a:rPr lang="en-US" altLang="en-US" dirty="0"/>
              <a:t>Slower homeostatic compensatory mechanisms</a:t>
            </a:r>
          </a:p>
          <a:p>
            <a:pPr lvl="1">
              <a:spcBef>
                <a:spcPct val="35000"/>
              </a:spcBef>
            </a:pPr>
            <a:r>
              <a:rPr lang="en-US" altLang="en-US" dirty="0"/>
              <a:t>Limited physiologic reserves</a:t>
            </a:r>
          </a:p>
          <a:p>
            <a:pPr lvl="1">
              <a:spcBef>
                <a:spcPct val="35000"/>
              </a:spcBef>
            </a:pPr>
            <a:r>
              <a:rPr lang="en-US" altLang="en-US" dirty="0"/>
              <a:t>Normal effects of aging on the body</a:t>
            </a:r>
          </a:p>
          <a:p>
            <a:pPr lvl="1">
              <a:spcBef>
                <a:spcPct val="35000"/>
              </a:spcBef>
            </a:pPr>
            <a:r>
              <a:rPr lang="en-US" altLang="en-US" dirty="0"/>
              <a:t>Existing medical 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(2 of 10)</a:t>
            </a:r>
          </a:p>
        </p:txBody>
      </p:sp>
      <p:sp>
        <p:nvSpPr>
          <p:cNvPr id="115715" name="Rectangle 1027"/>
          <p:cNvSpPr>
            <a:spLocks noGrp="1" noChangeArrowheads="1"/>
          </p:cNvSpPr>
          <p:nvPr>
            <p:ph type="body" idx="1"/>
          </p:nvPr>
        </p:nvSpPr>
        <p:spPr/>
        <p:txBody>
          <a:bodyPr rIns="228600"/>
          <a:lstStyle/>
          <a:p>
            <a:pPr>
              <a:spcBef>
                <a:spcPct val="35000"/>
              </a:spcBef>
            </a:pPr>
            <a:r>
              <a:rPr lang="en-US" altLang="en-US" dirty="0"/>
              <a:t>Physical findings in an older adult may be more subtle and easily missed.</a:t>
            </a:r>
          </a:p>
          <a:p>
            <a:pPr lvl="1">
              <a:spcBef>
                <a:spcPct val="35000"/>
              </a:spcBef>
            </a:pPr>
            <a:r>
              <a:rPr lang="en-US" altLang="en-US" dirty="0"/>
              <a:t>Mechanisms are much more minimal.</a:t>
            </a:r>
          </a:p>
          <a:p>
            <a:pPr lvl="1">
              <a:spcBef>
                <a:spcPct val="35000"/>
              </a:spcBef>
            </a:pPr>
            <a:r>
              <a:rPr lang="en-US" altLang="en-US" dirty="0"/>
              <a:t>Recuperation from trauma is longer and often less successful.</a:t>
            </a:r>
          </a:p>
          <a:p>
            <a:pPr lvl="1">
              <a:spcBef>
                <a:spcPct val="35000"/>
              </a:spcBef>
            </a:pPr>
            <a:r>
              <a:rPr lang="en-US" altLang="en-US" dirty="0"/>
              <a:t>Many injuries are undertriaged and undertreated.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(3 of 10)</a:t>
            </a:r>
          </a:p>
        </p:txBody>
      </p:sp>
      <p:sp>
        <p:nvSpPr>
          <p:cNvPr id="116739" name="Rectangle 1027"/>
          <p:cNvSpPr>
            <a:spLocks noGrp="1" noChangeArrowheads="1"/>
          </p:cNvSpPr>
          <p:nvPr>
            <p:ph type="body" idx="1"/>
          </p:nvPr>
        </p:nvSpPr>
        <p:spPr/>
        <p:txBody>
          <a:bodyPr rIns="228600"/>
          <a:lstStyle/>
          <a:p>
            <a:r>
              <a:rPr lang="en-US" altLang="en-US" dirty="0"/>
              <a:t>Older pedestrians are more likely to have life-threatening complications after being struck by a vehicle.</a:t>
            </a:r>
          </a:p>
          <a:p>
            <a:pPr lvl="1">
              <a:spcBef>
                <a:spcPts val="900"/>
              </a:spcBef>
            </a:pPr>
            <a:r>
              <a:rPr lang="en-US" altLang="en-US" dirty="0"/>
              <a:t>Commonly suffer injury to the legs and arms</a:t>
            </a:r>
          </a:p>
          <a:p>
            <a:pPr lvl="1">
              <a:spcBef>
                <a:spcPts val="900"/>
              </a:spcBef>
            </a:pPr>
            <a:r>
              <a:rPr lang="en-US" altLang="en-US" dirty="0"/>
              <a:t>Secondary impacts can also cause serious injuries.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(4 of 10)</a:t>
            </a:r>
          </a:p>
        </p:txBody>
      </p:sp>
      <p:sp>
        <p:nvSpPr>
          <p:cNvPr id="117763" name="Rectangle 1027"/>
          <p:cNvSpPr>
            <a:spLocks noGrp="1" noChangeArrowheads="1"/>
          </p:cNvSpPr>
          <p:nvPr>
            <p:ph type="body" idx="1"/>
          </p:nvPr>
        </p:nvSpPr>
        <p:spPr/>
        <p:txBody>
          <a:bodyPr rIns="228600"/>
          <a:lstStyle/>
          <a:p>
            <a:pPr>
              <a:spcBef>
                <a:spcPct val="35000"/>
              </a:spcBef>
            </a:pPr>
            <a:r>
              <a:rPr lang="en-US" altLang="en-US" dirty="0"/>
              <a:t>Older people are more likely to experience burns because of altered mental status, inattention, and a compromised neurologic status.</a:t>
            </a:r>
          </a:p>
          <a:p>
            <a:pPr>
              <a:spcBef>
                <a:spcPct val="35000"/>
              </a:spcBef>
            </a:pPr>
            <a:r>
              <a:rPr lang="en-US" altLang="en-US" sz="2000" dirty="0"/>
              <a:t>Risk of mortality is increased when:</a:t>
            </a:r>
          </a:p>
          <a:p>
            <a:pPr lvl="1">
              <a:spcBef>
                <a:spcPct val="35000"/>
              </a:spcBef>
            </a:pPr>
            <a:r>
              <a:rPr lang="en-US" altLang="en-US" dirty="0"/>
              <a:t>Preexisting medical conditions exist.</a:t>
            </a:r>
          </a:p>
          <a:p>
            <a:pPr lvl="1">
              <a:spcBef>
                <a:spcPct val="35000"/>
              </a:spcBef>
            </a:pPr>
            <a:r>
              <a:rPr lang="en-US" altLang="en-US" dirty="0"/>
              <a:t>The immune system is weakened.</a:t>
            </a:r>
          </a:p>
          <a:p>
            <a:pPr lvl="1">
              <a:spcBef>
                <a:spcPct val="35000"/>
              </a:spcBef>
            </a:pPr>
            <a:r>
              <a:rPr lang="en-US" altLang="en-US" dirty="0"/>
              <a:t>Fluid replacement is complicated by renal compromise.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(5 of 10)</a:t>
            </a:r>
          </a:p>
        </p:txBody>
      </p:sp>
      <p:sp>
        <p:nvSpPr>
          <p:cNvPr id="120835" name="Rectangle 3"/>
          <p:cNvSpPr>
            <a:spLocks noGrp="1" noChangeArrowheads="1"/>
          </p:cNvSpPr>
          <p:nvPr>
            <p:ph type="body" idx="1"/>
          </p:nvPr>
        </p:nvSpPr>
        <p:spPr/>
        <p:txBody>
          <a:bodyPr rIns="228600"/>
          <a:lstStyle/>
          <a:p>
            <a:pPr>
              <a:spcBef>
                <a:spcPct val="35000"/>
              </a:spcBef>
              <a:defRPr/>
            </a:pPr>
            <a:r>
              <a:rPr lang="en-US" altLang="en-US" dirty="0"/>
              <a:t>Higher mortality from penetrating trauma in older adults, especially gunshot wounds</a:t>
            </a:r>
          </a:p>
          <a:p>
            <a:pPr>
              <a:defRPr/>
            </a:pPr>
            <a:r>
              <a:rPr lang="en-US" altLang="en-US" dirty="0"/>
              <a:t>Falls are the leading cause of fatal and nonfatal injuries in older adults.</a:t>
            </a:r>
          </a:p>
          <a:p>
            <a:pPr lvl="1">
              <a:spcBef>
                <a:spcPts val="900"/>
              </a:spcBef>
              <a:defRPr/>
            </a:pPr>
            <a:r>
              <a:rPr lang="en-US" altLang="en-US" dirty="0"/>
              <a:t>Nearly half of fatal falls in geriatric patients result in traumatic brain injury.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(6 of 10)</a:t>
            </a:r>
          </a:p>
        </p:txBody>
      </p:sp>
      <p:sp>
        <p:nvSpPr>
          <p:cNvPr id="119811" name="Rectangle 3"/>
          <p:cNvSpPr>
            <a:spLocks noGrp="1" noChangeArrowheads="1"/>
          </p:cNvSpPr>
          <p:nvPr>
            <p:ph type="body" idx="1"/>
          </p:nvPr>
        </p:nvSpPr>
        <p:spPr/>
        <p:txBody>
          <a:bodyPr rIns="228600"/>
          <a:lstStyle/>
          <a:p>
            <a:pPr>
              <a:spcBef>
                <a:spcPct val="35000"/>
              </a:spcBef>
            </a:pPr>
            <a:r>
              <a:rPr lang="en-US" altLang="en-US" dirty="0"/>
              <a:t>Anatomic changes and trauma</a:t>
            </a:r>
          </a:p>
          <a:p>
            <a:pPr lvl="1">
              <a:spcBef>
                <a:spcPct val="35000"/>
              </a:spcBef>
            </a:pPr>
            <a:r>
              <a:rPr lang="en-US" altLang="en-US" dirty="0"/>
              <a:t>Changes in pulmonary, cardiovascular, neurologic, and musculoskeletal systems make older patients more susceptible to trauma.</a:t>
            </a:r>
          </a:p>
          <a:p>
            <a:pPr lvl="1">
              <a:spcBef>
                <a:spcPct val="35000"/>
              </a:spcBef>
            </a:pPr>
            <a:r>
              <a:rPr lang="en-US" altLang="en-US" dirty="0"/>
              <a:t>A geriatric patient</a:t>
            </a:r>
            <a:r>
              <a:rPr lang="ja-JP" altLang="en-US"/>
              <a:t>’</a:t>
            </a:r>
            <a:r>
              <a:rPr lang="en-US" altLang="ja-JP" dirty="0"/>
              <a:t>s overall physical condition may lessen the body’s ability to compensate for simple injuries.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Generational Considerations </a:t>
            </a:r>
            <a:r>
              <a:rPr lang="en-US" altLang="en-US" sz="2000" b="0" dirty="0"/>
              <a:t>(2 of 2)</a:t>
            </a:r>
          </a:p>
        </p:txBody>
      </p:sp>
      <p:sp>
        <p:nvSpPr>
          <p:cNvPr id="13315" name="Content Placeholder 2"/>
          <p:cNvSpPr>
            <a:spLocks noGrp="1"/>
          </p:cNvSpPr>
          <p:nvPr>
            <p:ph type="body" idx="1"/>
          </p:nvPr>
        </p:nvSpPr>
        <p:spPr/>
        <p:txBody>
          <a:bodyPr rIns="228600"/>
          <a:lstStyle/>
          <a:p>
            <a:pPr>
              <a:spcBef>
                <a:spcPct val="35000"/>
              </a:spcBef>
            </a:pPr>
            <a:r>
              <a:rPr lang="en-US" altLang="en-US" dirty="0"/>
              <a:t>Make every attempt to avoid ageism.</a:t>
            </a:r>
          </a:p>
          <a:p>
            <a:pPr lvl="1">
              <a:spcBef>
                <a:spcPct val="35000"/>
              </a:spcBef>
            </a:pPr>
            <a:r>
              <a:rPr lang="en-US" altLang="en-US" dirty="0"/>
              <a:t>Not all older people have dementia.</a:t>
            </a:r>
          </a:p>
          <a:p>
            <a:pPr lvl="1">
              <a:spcBef>
                <a:spcPct val="35000"/>
              </a:spcBef>
            </a:pPr>
            <a:r>
              <a:rPr lang="en-US" altLang="en-US" dirty="0"/>
              <a:t>Not all older people are hard of hearing.</a:t>
            </a:r>
          </a:p>
          <a:p>
            <a:pPr lvl="1">
              <a:spcBef>
                <a:spcPct val="35000"/>
              </a:spcBef>
            </a:pPr>
            <a:r>
              <a:rPr lang="en-US" altLang="en-US" dirty="0"/>
              <a:t>Not all older people are sedentary or immobile.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(7 of 10)</a:t>
            </a:r>
          </a:p>
        </p:txBody>
      </p:sp>
      <p:sp>
        <p:nvSpPr>
          <p:cNvPr id="120835" name="Rectangle 3"/>
          <p:cNvSpPr>
            <a:spLocks noGrp="1" noChangeArrowheads="1"/>
          </p:cNvSpPr>
          <p:nvPr>
            <p:ph type="body" idx="1"/>
          </p:nvPr>
        </p:nvSpPr>
        <p:spPr/>
        <p:txBody>
          <a:bodyPr rIns="228600"/>
          <a:lstStyle/>
          <a:p>
            <a:pPr>
              <a:spcBef>
                <a:spcPct val="35000"/>
              </a:spcBef>
            </a:pPr>
            <a:r>
              <a:rPr lang="en-US" altLang="en-US" dirty="0"/>
              <a:t>Osteoporosis predisposes older people to hip and pelvic fractures.</a:t>
            </a:r>
          </a:p>
          <a:p>
            <a:pPr>
              <a:spcBef>
                <a:spcPct val="35000"/>
              </a:spcBef>
            </a:pPr>
            <a:r>
              <a:rPr lang="en-US" altLang="en-US" dirty="0"/>
              <a:t>Contributing factors:</a:t>
            </a:r>
          </a:p>
          <a:p>
            <a:pPr lvl="1">
              <a:spcBef>
                <a:spcPct val="35000"/>
              </a:spcBef>
            </a:pPr>
            <a:r>
              <a:rPr lang="en-US" altLang="en-US" dirty="0"/>
              <a:t>Stresses of ordinary activity</a:t>
            </a:r>
          </a:p>
          <a:p>
            <a:pPr lvl="1">
              <a:spcBef>
                <a:spcPct val="35000"/>
              </a:spcBef>
            </a:pPr>
            <a:r>
              <a:rPr lang="en-US" altLang="en-US" dirty="0"/>
              <a:t>A standing fall</a:t>
            </a:r>
          </a:p>
          <a:p>
            <a:pPr lvl="1">
              <a:spcBef>
                <a:spcPct val="35000"/>
              </a:spcBef>
            </a:pPr>
            <a:r>
              <a:rPr lang="en-US" altLang="en-US" dirty="0"/>
              <a:t>Vitamin D and calcium deficiencies</a:t>
            </a:r>
          </a:p>
          <a:p>
            <a:pPr lvl="1">
              <a:spcBef>
                <a:spcPct val="35000"/>
              </a:spcBef>
            </a:pPr>
            <a:r>
              <a:rPr lang="en-US" altLang="en-US" dirty="0"/>
              <a:t>Metabolic bone diseases</a:t>
            </a:r>
          </a:p>
          <a:p>
            <a:pPr lvl="1">
              <a:spcBef>
                <a:spcPct val="35000"/>
              </a:spcBef>
            </a:pPr>
            <a:r>
              <a:rPr lang="en-US" altLang="en-US" dirty="0"/>
              <a:t>Tumors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(8 of 10)</a:t>
            </a:r>
          </a:p>
        </p:txBody>
      </p:sp>
      <p:sp>
        <p:nvSpPr>
          <p:cNvPr id="121859" name="Rectangle 3"/>
          <p:cNvSpPr>
            <a:spLocks noGrp="1" noChangeArrowheads="1"/>
          </p:cNvSpPr>
          <p:nvPr>
            <p:ph type="body" idx="1"/>
          </p:nvPr>
        </p:nvSpPr>
        <p:spPr/>
        <p:txBody>
          <a:bodyPr rIns="228600"/>
          <a:lstStyle/>
          <a:p>
            <a:pPr>
              <a:spcBef>
                <a:spcPct val="35000"/>
              </a:spcBef>
            </a:pPr>
            <a:r>
              <a:rPr lang="en-US" altLang="en-US" dirty="0"/>
              <a:t>With age, the spine stiffens as a result of shrinkage of disk spaces, and vertebrae become brittle.</a:t>
            </a:r>
          </a:p>
          <a:p>
            <a:pPr lvl="1">
              <a:spcBef>
                <a:spcPct val="35000"/>
              </a:spcBef>
            </a:pPr>
            <a:r>
              <a:rPr lang="en-US" altLang="en-US" dirty="0"/>
              <a:t>Compression fractures of the spine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(9 of 10)</a:t>
            </a:r>
          </a:p>
        </p:txBody>
      </p:sp>
      <p:sp>
        <p:nvSpPr>
          <p:cNvPr id="122883" name="Rectangle 3"/>
          <p:cNvSpPr>
            <a:spLocks noGrp="1" noChangeArrowheads="1"/>
          </p:cNvSpPr>
          <p:nvPr>
            <p:ph type="body" idx="1"/>
          </p:nvPr>
        </p:nvSpPr>
        <p:spPr/>
        <p:txBody>
          <a:bodyPr rIns="228600"/>
          <a:lstStyle/>
          <a:p>
            <a:pPr>
              <a:spcBef>
                <a:spcPct val="35000"/>
              </a:spcBef>
            </a:pPr>
            <a:r>
              <a:rPr lang="en-US" altLang="en-US" dirty="0"/>
              <a:t>Because brain tissue shrinks with age, older patients are more likely to sustain closed head injuries.</a:t>
            </a:r>
          </a:p>
          <a:p>
            <a:pPr lvl="1">
              <a:spcBef>
                <a:spcPct val="35000"/>
              </a:spcBef>
            </a:pPr>
            <a:r>
              <a:rPr lang="en-US" altLang="en-US" dirty="0"/>
              <a:t>Acute subdural hematomas are among the deadliest of all head injuries.</a:t>
            </a:r>
          </a:p>
          <a:p>
            <a:pPr lvl="1">
              <a:spcBef>
                <a:spcPct val="35000"/>
              </a:spcBef>
            </a:pPr>
            <a:r>
              <a:rPr lang="en-US" altLang="en-US" dirty="0"/>
              <a:t>Serious head injuries are often missed because the mechanism may seem relatively minor.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pPr>
            <a:r>
              <a:rPr lang="en-US" altLang="en-US" dirty="0"/>
              <a:t>Trauma and Geriatric Patients </a:t>
            </a:r>
            <a:r>
              <a:rPr lang="en-US" altLang="en-US" sz="2000" b="0" dirty="0"/>
              <a:t>(10 of 10)</a:t>
            </a:r>
          </a:p>
        </p:txBody>
      </p:sp>
      <p:sp>
        <p:nvSpPr>
          <p:cNvPr id="123907" name="Rectangle 3"/>
          <p:cNvSpPr>
            <a:spLocks noGrp="1" noChangeArrowheads="1"/>
          </p:cNvSpPr>
          <p:nvPr>
            <p:ph type="body" idx="1"/>
          </p:nvPr>
        </p:nvSpPr>
        <p:spPr/>
        <p:txBody>
          <a:bodyPr rIns="228600"/>
          <a:lstStyle/>
          <a:p>
            <a:pPr>
              <a:spcBef>
                <a:spcPct val="35000"/>
              </a:spcBef>
            </a:pPr>
            <a:r>
              <a:rPr lang="en-US" altLang="en-US" dirty="0"/>
              <a:t>Other factors that predispose an older patient to a serious head injury include:</a:t>
            </a:r>
          </a:p>
          <a:p>
            <a:pPr lvl="1">
              <a:spcBef>
                <a:spcPct val="35000"/>
              </a:spcBef>
            </a:pPr>
            <a:r>
              <a:rPr lang="en-US" altLang="en-US" dirty="0"/>
              <a:t>Long-term abuse of alcohol</a:t>
            </a:r>
          </a:p>
          <a:p>
            <a:pPr lvl="1">
              <a:spcBef>
                <a:spcPct val="35000"/>
              </a:spcBef>
            </a:pPr>
            <a:r>
              <a:rPr lang="en-US" altLang="en-US" dirty="0"/>
              <a:t>Recurrent falls or repeated head injury</a:t>
            </a:r>
          </a:p>
          <a:p>
            <a:pPr lvl="1">
              <a:spcBef>
                <a:spcPct val="35000"/>
              </a:spcBef>
            </a:pPr>
            <a:r>
              <a:rPr lang="en-US" altLang="en-US" dirty="0"/>
              <a:t>Anticoagulant medication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a:lnSpc>
                <a:spcPct val="85000"/>
              </a:lnSpc>
            </a:pPr>
            <a:r>
              <a:rPr lang="en-US" altLang="en-US" dirty="0"/>
              <a:t>Environmental Injury</a:t>
            </a:r>
          </a:p>
        </p:txBody>
      </p:sp>
      <p:sp>
        <p:nvSpPr>
          <p:cNvPr id="124931" name="Content Placeholder 2"/>
          <p:cNvSpPr>
            <a:spLocks noGrp="1"/>
          </p:cNvSpPr>
          <p:nvPr>
            <p:ph type="body" idx="1"/>
          </p:nvPr>
        </p:nvSpPr>
        <p:spPr/>
        <p:txBody>
          <a:bodyPr rIns="228600"/>
          <a:lstStyle/>
          <a:p>
            <a:pPr>
              <a:spcBef>
                <a:spcPct val="35000"/>
              </a:spcBef>
            </a:pPr>
            <a:r>
              <a:rPr lang="en-US" altLang="en-US" dirty="0"/>
              <a:t>Internal temperature regulation is slowed.</a:t>
            </a:r>
          </a:p>
          <a:p>
            <a:pPr>
              <a:spcBef>
                <a:spcPct val="35000"/>
              </a:spcBef>
            </a:pPr>
            <a:r>
              <a:rPr lang="en-US" altLang="en-US" dirty="0"/>
              <a:t>Half of all deaths from hypothermia occur in older people.</a:t>
            </a:r>
          </a:p>
          <a:p>
            <a:pPr lvl="1">
              <a:spcBef>
                <a:spcPct val="35000"/>
              </a:spcBef>
            </a:pPr>
            <a:r>
              <a:rPr lang="en-US" altLang="en-US" dirty="0"/>
              <a:t>Including most indoor hypothermia deaths</a:t>
            </a:r>
          </a:p>
          <a:p>
            <a:pPr>
              <a:spcBef>
                <a:spcPct val="35000"/>
              </a:spcBef>
            </a:pPr>
            <a:r>
              <a:rPr lang="en-US" altLang="en-US" dirty="0"/>
              <a:t>Death rates from hyperthermia are more than doubled in older people.</a:t>
            </a:r>
          </a:p>
          <a:p>
            <a:pPr lvl="1">
              <a:spcBef>
                <a:spcPct val="35000"/>
              </a:spcBef>
            </a:pPr>
            <a:r>
              <a:rPr lang="en-US" altLang="en-US" dirty="0"/>
              <a:t>People older than 85 years are at highest risk.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Special Considerations in Assessing </a:t>
            </a:r>
            <a:br>
              <a:rPr lang="en-US" altLang="en-US" dirty="0"/>
            </a:br>
            <a:r>
              <a:rPr lang="en-US" altLang="en-US" dirty="0"/>
              <a:t>Geriatric Trauma Patients</a:t>
            </a:r>
            <a:endParaRPr lang="en-US" dirty="0"/>
          </a:p>
        </p:txBody>
      </p:sp>
      <p:sp>
        <p:nvSpPr>
          <p:cNvPr id="125955" name="Content Placeholder 2"/>
          <p:cNvSpPr>
            <a:spLocks noGrp="1"/>
          </p:cNvSpPr>
          <p:nvPr>
            <p:ph idx="1"/>
          </p:nvPr>
        </p:nvSpPr>
        <p:spPr/>
        <p:txBody>
          <a:bodyPr rIns="228600"/>
          <a:lstStyle/>
          <a:p>
            <a:pPr>
              <a:spcBef>
                <a:spcPct val="35000"/>
              </a:spcBef>
            </a:pPr>
            <a:r>
              <a:rPr lang="en-US" altLang="en-US" dirty="0"/>
              <a:t>Trauma is never isolated to a single issue when you are assessing and caring for a geriatric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pPr>
            <a:r>
              <a:rPr lang="en-US" altLang="en-US" dirty="0"/>
              <a:t>Scene Size-up</a:t>
            </a:r>
            <a:endParaRPr lang="en-US" altLang="en-US" sz="2800" b="0" dirty="0"/>
          </a:p>
        </p:txBody>
      </p:sp>
      <p:sp>
        <p:nvSpPr>
          <p:cNvPr id="126979" name="Rectangle 3"/>
          <p:cNvSpPr>
            <a:spLocks noGrp="1" noChangeArrowheads="1"/>
          </p:cNvSpPr>
          <p:nvPr>
            <p:ph type="body" idx="1"/>
          </p:nvPr>
        </p:nvSpPr>
        <p:spPr/>
        <p:txBody>
          <a:bodyPr rIns="228600"/>
          <a:lstStyle/>
          <a:p>
            <a:pPr>
              <a:spcBef>
                <a:spcPct val="35000"/>
              </a:spcBef>
            </a:pPr>
            <a:r>
              <a:rPr lang="en-US" altLang="en-US" dirty="0"/>
              <a:t>Look for clues that indicate your patient</a:t>
            </a:r>
            <a:r>
              <a:rPr lang="ja-JP" altLang="en-US"/>
              <a:t>’</a:t>
            </a:r>
            <a:r>
              <a:rPr lang="en-US" altLang="ja-JP" dirty="0"/>
              <a:t>s traumatic incident may have been preceded by a medical incident.</a:t>
            </a:r>
          </a:p>
          <a:p>
            <a:pPr lvl="1">
              <a:spcBef>
                <a:spcPct val="35000"/>
              </a:spcBef>
            </a:pPr>
            <a:r>
              <a:rPr lang="en-US" altLang="en-US" dirty="0"/>
              <a:t>Bystander information may help.</a:t>
            </a:r>
          </a:p>
          <a:p>
            <a:pPr lvl="1">
              <a:spcBef>
                <a:spcPct val="35000"/>
              </a:spcBef>
            </a:pPr>
            <a:r>
              <a:rPr lang="en-US" altLang="en-US" dirty="0"/>
              <a:t>MOI is important in establishing whether an injury is considered critical, and it affects treatment and transport considerations.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lnSpc>
                <a:spcPct val="85000"/>
              </a:lnSpc>
            </a:pPr>
            <a:r>
              <a:rPr lang="en-US" altLang="en-US" dirty="0"/>
              <a:t>Primary Assessment </a:t>
            </a:r>
            <a:r>
              <a:rPr lang="en-US" altLang="en-US" sz="2000" b="0" dirty="0"/>
              <a:t>(1 of 3)</a:t>
            </a:r>
          </a:p>
        </p:txBody>
      </p:sp>
      <p:sp>
        <p:nvSpPr>
          <p:cNvPr id="128003" name="Content Placeholder 2"/>
          <p:cNvSpPr>
            <a:spLocks noGrp="1"/>
          </p:cNvSpPr>
          <p:nvPr>
            <p:ph type="body" idx="1"/>
          </p:nvPr>
        </p:nvSpPr>
        <p:spPr>
          <a:xfrm>
            <a:off x="914400" y="1447800"/>
            <a:ext cx="10363200" cy="4876800"/>
          </a:xfrm>
        </p:spPr>
        <p:txBody>
          <a:bodyPr rIns="228600"/>
          <a:lstStyle/>
          <a:p>
            <a:pPr>
              <a:spcBef>
                <a:spcPct val="35000"/>
              </a:spcBef>
            </a:pPr>
            <a:r>
              <a:rPr lang="en-US" altLang="en-US" dirty="0"/>
              <a:t>Address life threats.</a:t>
            </a:r>
          </a:p>
          <a:p>
            <a:pPr>
              <a:spcBef>
                <a:spcPct val="35000"/>
              </a:spcBef>
            </a:pPr>
            <a:r>
              <a:rPr lang="en-US" altLang="en-US" dirty="0"/>
              <a:t>Determine the transport priority.</a:t>
            </a:r>
          </a:p>
          <a:p>
            <a:pPr lvl="1">
              <a:spcBef>
                <a:spcPct val="35000"/>
              </a:spcBef>
            </a:pPr>
            <a:r>
              <a:rPr lang="en-US" altLang="en-US" dirty="0"/>
              <a:t>Recommended that older trauma patients be transported to a trauma center</a:t>
            </a:r>
          </a:p>
          <a:p>
            <a:pPr>
              <a:spcBef>
                <a:spcPct val="35000"/>
              </a:spcBef>
            </a:pPr>
            <a:r>
              <a:rPr lang="en-US" altLang="en-US" dirty="0"/>
              <a:t>Form a general impression.</a:t>
            </a:r>
          </a:p>
          <a:p>
            <a:pPr lvl="1">
              <a:spcBef>
                <a:spcPct val="35000"/>
              </a:spcBef>
            </a:pPr>
            <a:r>
              <a:rPr lang="en-US" altLang="en-US" dirty="0"/>
              <a:t>Is patient’s condition is stable or unstable?</a:t>
            </a:r>
          </a:p>
          <a:p>
            <a:pPr lvl="1">
              <a:spcBef>
                <a:spcPct val="35000"/>
              </a:spcBef>
            </a:pPr>
            <a:r>
              <a:rPr lang="en-US" altLang="en-US" dirty="0"/>
              <a:t>Use AVPU and the Glasgow Coma Scale to determine mental status.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3)</a:t>
            </a:r>
          </a:p>
        </p:txBody>
      </p:sp>
      <p:sp>
        <p:nvSpPr>
          <p:cNvPr id="129027"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Older patients may have a diminished ability to cough, so suctioning is important.</a:t>
            </a:r>
          </a:p>
          <a:p>
            <a:pPr lvl="1">
              <a:spcBef>
                <a:spcPct val="35000"/>
              </a:spcBef>
            </a:pPr>
            <a:r>
              <a:rPr lang="en-US" altLang="en-US" dirty="0"/>
              <a:t>Assess for the presence of dentures.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3)</a:t>
            </a:r>
          </a:p>
        </p:txBody>
      </p:sp>
      <p:sp>
        <p:nvSpPr>
          <p:cNvPr id="130051"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Manage any external bleeding immediately.</a:t>
            </a:r>
          </a:p>
          <a:p>
            <a:pPr lvl="1">
              <a:spcBef>
                <a:spcPct val="35000"/>
              </a:spcBef>
            </a:pPr>
            <a:r>
              <a:rPr lang="en-US" altLang="en-US" dirty="0"/>
              <a:t>Drinking alcohol and taking anticoagulant medications can make internal bleeding worse or external bleeding more difficult to control. </a:t>
            </a:r>
          </a:p>
          <a:p>
            <a:pPr lvl="1">
              <a:spcBef>
                <a:spcPct val="35000"/>
              </a:spcBef>
            </a:pPr>
            <a:r>
              <a:rPr lang="en-US" altLang="en-US" dirty="0"/>
              <a:t>Older patients can more easily go into shock.</a:t>
            </a:r>
          </a:p>
          <a:p>
            <a:pPr lvl="1">
              <a:spcBef>
                <a:spcPct val="35000"/>
              </a:spcBef>
            </a:pPr>
            <a:r>
              <a:rPr lang="en-US" altLang="en-US" dirty="0"/>
              <a:t>Patients who were hypertensive prior to injury may have a normal blood pressure when they are actually in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Communication and Older Adults </a:t>
            </a:r>
            <a:r>
              <a:rPr lang="en-US" altLang="en-US" sz="2000" b="0" dirty="0"/>
              <a:t>(1 of 2)</a:t>
            </a:r>
          </a:p>
        </p:txBody>
      </p:sp>
      <p:sp>
        <p:nvSpPr>
          <p:cNvPr id="14339" name="Content Placeholder 2"/>
          <p:cNvSpPr>
            <a:spLocks noGrp="1"/>
          </p:cNvSpPr>
          <p:nvPr>
            <p:ph type="body" idx="1"/>
          </p:nvPr>
        </p:nvSpPr>
        <p:spPr/>
        <p:txBody>
          <a:bodyPr rIns="228600"/>
          <a:lstStyle/>
          <a:p>
            <a:pPr>
              <a:spcBef>
                <a:spcPct val="35000"/>
              </a:spcBef>
            </a:pPr>
            <a:r>
              <a:rPr lang="en-US" altLang="en-US" dirty="0"/>
              <a:t>Effective verbal communication skills are essential.</a:t>
            </a:r>
          </a:p>
          <a:p>
            <a:pPr>
              <a:spcBef>
                <a:spcPct val="35000"/>
              </a:spcBef>
            </a:pPr>
            <a:r>
              <a:rPr lang="en-US" altLang="en-US" dirty="0"/>
              <a:t>Communication techniques</a:t>
            </a:r>
          </a:p>
          <a:p>
            <a:pPr lvl="1">
              <a:spcBef>
                <a:spcPct val="35000"/>
              </a:spcBef>
            </a:pPr>
            <a:r>
              <a:rPr lang="en-US" altLang="en-US" dirty="0"/>
              <a:t>Speak respectfully.</a:t>
            </a:r>
          </a:p>
          <a:p>
            <a:pPr lvl="1">
              <a:spcBef>
                <a:spcPct val="35000"/>
              </a:spcBef>
            </a:pPr>
            <a:r>
              <a:rPr lang="en-US" altLang="en-US" dirty="0"/>
              <a:t>Identify yourself.</a:t>
            </a:r>
          </a:p>
          <a:p>
            <a:pPr lvl="1">
              <a:spcBef>
                <a:spcPct val="35000"/>
              </a:spcBef>
            </a:pPr>
            <a:r>
              <a:rPr lang="en-US" altLang="en-US" dirty="0"/>
              <a:t>Be aware of how you present yourself.</a:t>
            </a:r>
          </a:p>
          <a:p>
            <a:pPr lvl="1">
              <a:spcBef>
                <a:spcPct val="35000"/>
              </a:spcBef>
            </a:pPr>
            <a:r>
              <a:rPr lang="en-US" altLang="en-US" dirty="0"/>
              <a:t>Look directly at the patient at eye level.</a:t>
            </a:r>
          </a:p>
          <a:p>
            <a:pPr lvl="1">
              <a:spcBef>
                <a:spcPct val="35000"/>
              </a:spcBef>
            </a:pPr>
            <a:r>
              <a:rPr lang="en-US" altLang="en-US" dirty="0"/>
              <a:t>Speak slowly and distinctly.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a:lnSpc>
                <a:spcPct val="85000"/>
              </a:lnSpc>
            </a:pPr>
            <a:r>
              <a:rPr lang="en-US" altLang="en-US" dirty="0"/>
              <a:t>History Taking</a:t>
            </a:r>
          </a:p>
        </p:txBody>
      </p:sp>
      <p:sp>
        <p:nvSpPr>
          <p:cNvPr id="131075"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Considerations in your assessment must include past medical conditions, even if they are not currently acute or symptomatic.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nSpc>
                <a:spcPct val="85000"/>
              </a:lnSpc>
            </a:pPr>
            <a:r>
              <a:rPr lang="en-US" altLang="en-US" dirty="0"/>
              <a:t>Secondary Assessment </a:t>
            </a:r>
            <a:r>
              <a:rPr lang="en-US" altLang="en-US" sz="2000" b="0" dirty="0"/>
              <a:t>(1 of 2)</a:t>
            </a:r>
          </a:p>
        </p:txBody>
      </p:sp>
      <p:sp>
        <p:nvSpPr>
          <p:cNvPr id="132099"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Performed in the same manner as for any adult but with consideration of the higher likelihood of damage from trauma</a:t>
            </a:r>
          </a:p>
          <a:p>
            <a:pPr lvl="1">
              <a:spcBef>
                <a:spcPct val="35000"/>
              </a:spcBef>
            </a:pPr>
            <a:r>
              <a:rPr lang="en-US" altLang="en-US" dirty="0"/>
              <a:t>Any head injury can be life threatening.</a:t>
            </a:r>
          </a:p>
          <a:p>
            <a:pPr lvl="1">
              <a:spcBef>
                <a:spcPct val="35000"/>
              </a:spcBef>
            </a:pPr>
            <a:r>
              <a:rPr lang="en-US" altLang="en-US" dirty="0"/>
              <a:t>Check lung sounds.</a:t>
            </a:r>
          </a:p>
          <a:p>
            <a:pPr lvl="1">
              <a:spcBef>
                <a:spcPct val="35000"/>
              </a:spcBef>
            </a:pPr>
            <a:r>
              <a:rPr lang="en-US" altLang="en-US" dirty="0"/>
              <a:t>Look for bruising and other evidence of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2)</a:t>
            </a:r>
          </a:p>
        </p:txBody>
      </p:sp>
      <p:sp>
        <p:nvSpPr>
          <p:cNvPr id="133123" name="Rectangle 3"/>
          <p:cNvSpPr>
            <a:spLocks noGrp="1" noChangeArrowheads="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Assess the pulse, blood pressure, and skin signs.</a:t>
            </a:r>
          </a:p>
          <a:p>
            <a:pPr lvl="1">
              <a:spcBef>
                <a:spcPct val="35000"/>
              </a:spcBef>
            </a:pPr>
            <a:r>
              <a:rPr lang="en-US" altLang="en-US" dirty="0"/>
              <a:t>Capillary refill is unreliable because of compromised circulation.</a:t>
            </a:r>
          </a:p>
          <a:p>
            <a:pPr lvl="1">
              <a:spcBef>
                <a:spcPct val="35000"/>
              </a:spcBef>
            </a:pPr>
            <a:r>
              <a:rPr lang="en-US" altLang="en-US" dirty="0"/>
              <a:t>Remember that some older people take beta-blockers, which will inhibit their heart from becoming tachycardic.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nSpc>
                <a:spcPct val="85000"/>
              </a:lnSpc>
            </a:pPr>
            <a:r>
              <a:rPr lang="en-US" altLang="en-US" dirty="0"/>
              <a:t>Reassessment </a:t>
            </a:r>
            <a:r>
              <a:rPr lang="en-US" altLang="en-US" sz="2000" b="0" dirty="0"/>
              <a:t>(1 of 3)</a:t>
            </a:r>
          </a:p>
        </p:txBody>
      </p:sp>
      <p:sp>
        <p:nvSpPr>
          <p:cNvPr id="134147" name="Content Placeholder 2"/>
          <p:cNvSpPr>
            <a:spLocks noGrp="1"/>
          </p:cNvSpPr>
          <p:nvPr>
            <p:ph type="body" idx="1"/>
          </p:nvPr>
        </p:nvSpPr>
        <p:spPr/>
        <p:txBody>
          <a:bodyPr rIns="228600"/>
          <a:lstStyle/>
          <a:p>
            <a:pPr>
              <a:spcBef>
                <a:spcPct val="35000"/>
              </a:spcBef>
            </a:pPr>
            <a:r>
              <a:rPr lang="en-US" altLang="en-US" dirty="0"/>
              <a:t>Repeat the primary assessment.</a:t>
            </a:r>
          </a:p>
          <a:p>
            <a:pPr lvl="1">
              <a:spcBef>
                <a:spcPct val="35000"/>
              </a:spcBef>
            </a:pPr>
            <a:r>
              <a:rPr lang="en-US" altLang="en-US" dirty="0"/>
              <a:t>A geriatric patient has a higher likelihood of decompensating after trauma.</a:t>
            </a:r>
          </a:p>
          <a:p>
            <a:pPr>
              <a:spcBef>
                <a:spcPct val="35000"/>
              </a:spcBef>
            </a:pPr>
            <a:r>
              <a:rPr lang="en-US" altLang="en-US" dirty="0"/>
              <a:t>Interventions</a:t>
            </a:r>
          </a:p>
          <a:p>
            <a:pPr lvl="1">
              <a:spcBef>
                <a:spcPct val="35000"/>
              </a:spcBef>
            </a:pPr>
            <a:r>
              <a:rPr lang="en-US" altLang="en-US" dirty="0"/>
              <a:t>Broken bones are common and should be splinted.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3)</a:t>
            </a:r>
          </a:p>
        </p:txBody>
      </p:sp>
      <p:sp>
        <p:nvSpPr>
          <p:cNvPr id="135171" name="Rectangle 3"/>
          <p:cNvSpPr>
            <a:spLocks noGrp="1" noChangeArrowheads="1"/>
          </p:cNvSpPr>
          <p:nvPr>
            <p:ph sz="half" idx="1"/>
          </p:nvPr>
        </p:nvSpPr>
        <p:spPr>
          <a:xfrm>
            <a:off x="914400" y="1447800"/>
            <a:ext cx="5689600" cy="4800600"/>
          </a:xfrm>
        </p:spPr>
        <p:txBody>
          <a:bodyPr rIns="228600"/>
          <a:lstStyle/>
          <a:p>
            <a:pPr>
              <a:spcBef>
                <a:spcPct val="35000"/>
              </a:spcBef>
            </a:pPr>
            <a:r>
              <a:rPr lang="en-US" altLang="en-US" dirty="0"/>
              <a:t>Interventions (cont</a:t>
            </a:r>
            <a:r>
              <a:rPr lang="ja-JP" altLang="en-US" dirty="0"/>
              <a:t>’</a:t>
            </a:r>
            <a:r>
              <a:rPr lang="en-US" altLang="ja-JP" dirty="0"/>
              <a:t>d)</a:t>
            </a:r>
          </a:p>
          <a:p>
            <a:pPr lvl="1">
              <a:spcBef>
                <a:spcPct val="35000"/>
              </a:spcBef>
            </a:pPr>
            <a:r>
              <a:rPr lang="en-US" altLang="en-US" dirty="0"/>
              <a:t>Do not force a patient with joint flexion or kyphosis into a </a:t>
            </a:r>
            <a:r>
              <a:rPr lang="ja-JP" altLang="en-US" dirty="0"/>
              <a:t>“</a:t>
            </a:r>
            <a:r>
              <a:rPr lang="en-US" altLang="ja-JP" dirty="0"/>
              <a:t>normal</a:t>
            </a:r>
            <a:r>
              <a:rPr lang="ja-JP" altLang="en-US" dirty="0"/>
              <a:t>”</a:t>
            </a:r>
            <a:r>
              <a:rPr lang="en-US" altLang="ja-JP" dirty="0"/>
              <a:t> position.</a:t>
            </a:r>
          </a:p>
          <a:p>
            <a:pPr lvl="1">
              <a:spcBef>
                <a:spcPct val="35000"/>
              </a:spcBef>
            </a:pPr>
            <a:r>
              <a:rPr lang="en-US" altLang="en-US" dirty="0"/>
              <a:t>Provide blankets and heat to prevent hypothermia.</a:t>
            </a:r>
          </a:p>
        </p:txBody>
      </p:sp>
      <p:sp>
        <p:nvSpPr>
          <p:cNvPr id="2" name="Rectangle 1"/>
          <p:cNvSpPr/>
          <p:nvPr/>
        </p:nvSpPr>
        <p:spPr>
          <a:xfrm>
            <a:off x="6432255" y="4452655"/>
            <a:ext cx="5473233" cy="1477328"/>
          </a:xfrm>
          <a:prstGeom prst="rect">
            <a:avLst/>
          </a:prstGeom>
        </p:spPr>
        <p:txBody>
          <a:bodyPr wrap="square">
            <a:spAutoFit/>
          </a:bodyPr>
          <a:lstStyle/>
          <a:p>
            <a:r>
              <a:rPr lang="en-US" b="1" dirty="0"/>
              <a:t>FIGURE 36-7 </a:t>
            </a:r>
            <a:r>
              <a:rPr lang="en-US" dirty="0"/>
              <a:t>Placing padding in the void space between the patient’s body and the backboard is an important component of achieving spinal motion restriction in a geriatric patient. Place blankets and pillows under an injured extremity to provide support to a fracture site.</a:t>
            </a:r>
          </a:p>
        </p:txBody>
      </p:sp>
      <p:sp>
        <p:nvSpPr>
          <p:cNvPr id="3" name="Rectangle 2"/>
          <p:cNvSpPr/>
          <p:nvPr/>
        </p:nvSpPr>
        <p:spPr>
          <a:xfrm>
            <a:off x="6432255" y="5908657"/>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7170" name="Picture 2" descr="Photo shows a patient on a stretcher while two paramedics hold her stretcher and place her leg over a blanke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434" y="1470025"/>
            <a:ext cx="3912426" cy="2963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(3 of 3)</a:t>
            </a:r>
          </a:p>
        </p:txBody>
      </p:sp>
      <p:sp>
        <p:nvSpPr>
          <p:cNvPr id="136195" name="Rectangle 3"/>
          <p:cNvSpPr>
            <a:spLocks noGrp="1" noChangeArrowheads="1"/>
          </p:cNvSpPr>
          <p:nvPr>
            <p:ph type="body" idx="1"/>
          </p:nvPr>
        </p:nvSpPr>
        <p:spPr/>
        <p:txBody>
          <a:bodyPr rIns="228600"/>
          <a:lstStyle/>
          <a:p>
            <a:pPr>
              <a:spcBef>
                <a:spcPct val="35000"/>
              </a:spcBef>
            </a:pPr>
            <a:r>
              <a:rPr lang="en-US" altLang="en-US" dirty="0"/>
              <a:t>Communications and documentation</a:t>
            </a:r>
          </a:p>
          <a:p>
            <a:pPr lvl="1">
              <a:spcBef>
                <a:spcPct val="35000"/>
              </a:spcBef>
            </a:pPr>
            <a:r>
              <a:rPr lang="en-US" altLang="en-US" dirty="0"/>
              <a:t>Communication can be challenging.</a:t>
            </a:r>
          </a:p>
          <a:p>
            <a:pPr lvl="1">
              <a:spcBef>
                <a:spcPct val="35000"/>
              </a:spcBef>
            </a:pPr>
            <a:r>
              <a:rPr lang="en-US" altLang="en-US" dirty="0"/>
              <a:t>Provide psychological support as well as medical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a:lnSpc>
                <a:spcPct val="85000"/>
              </a:lnSpc>
            </a:pPr>
            <a:r>
              <a:rPr lang="en-US" altLang="en-US" dirty="0"/>
              <a:t>Response to Nursing and Skilled Care Facilities </a:t>
            </a:r>
            <a:r>
              <a:rPr lang="en-US" altLang="en-US" sz="2000" b="0" dirty="0"/>
              <a:t>(1 of 4)</a:t>
            </a:r>
          </a:p>
        </p:txBody>
      </p:sp>
      <p:sp>
        <p:nvSpPr>
          <p:cNvPr id="138243" name="Content Placeholder 2"/>
          <p:cNvSpPr>
            <a:spLocks noGrp="1"/>
          </p:cNvSpPr>
          <p:nvPr>
            <p:ph type="body" idx="1"/>
          </p:nvPr>
        </p:nvSpPr>
        <p:spPr/>
        <p:txBody>
          <a:bodyPr rIns="228600"/>
          <a:lstStyle/>
          <a:p>
            <a:pPr>
              <a:spcBef>
                <a:spcPct val="35000"/>
              </a:spcBef>
            </a:pPr>
            <a:r>
              <a:rPr lang="en-US" altLang="en-US" dirty="0"/>
              <a:t>Many calls will occur at a nursing home or other skilled care facility. </a:t>
            </a:r>
          </a:p>
          <a:p>
            <a:pPr>
              <a:spcBef>
                <a:spcPct val="35000"/>
              </a:spcBef>
            </a:pPr>
            <a:r>
              <a:rPr lang="en-US" altLang="en-US" dirty="0"/>
              <a:t>Calls can be challenging.</a:t>
            </a:r>
          </a:p>
          <a:p>
            <a:pPr lvl="1">
              <a:spcBef>
                <a:spcPct val="35000"/>
              </a:spcBef>
            </a:pPr>
            <a:r>
              <a:rPr lang="en-US" altLang="en-US" dirty="0"/>
              <a:t>Patients often have an altered level of consciousness.</a:t>
            </a:r>
          </a:p>
          <a:p>
            <a:pPr lvl="1">
              <a:spcBef>
                <a:spcPct val="35000"/>
              </a:spcBef>
            </a:pPr>
            <a:r>
              <a:rPr lang="en-US" altLang="en-US" dirty="0"/>
              <a:t>Staff may be spread thin and may not know how to assist you.</a:t>
            </a:r>
          </a:p>
          <a:p>
            <a:pPr lvl="1">
              <a:spcBef>
                <a:spcPct val="35000"/>
              </a:spcBef>
            </a:pPr>
            <a:r>
              <a:rPr lang="en-US" altLang="en-US" dirty="0"/>
              <a:t>Ask, “What is wrong with the patient that is new or different today?”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a:lnSpc>
                <a:spcPct val="85000"/>
              </a:lnSpc>
            </a:pPr>
            <a:r>
              <a:rPr lang="en-US" altLang="en-US" dirty="0"/>
              <a:t>Response to Nursing and Skilled Care Facilities </a:t>
            </a:r>
            <a:r>
              <a:rPr lang="en-US" altLang="en-US" sz="2000" b="0" dirty="0"/>
              <a:t>(2 of 4)</a:t>
            </a:r>
          </a:p>
        </p:txBody>
      </p:sp>
      <p:sp>
        <p:nvSpPr>
          <p:cNvPr id="139267" name="Content Placeholder 2"/>
          <p:cNvSpPr>
            <a:spLocks noGrp="1"/>
          </p:cNvSpPr>
          <p:nvPr>
            <p:ph type="body" idx="1"/>
          </p:nvPr>
        </p:nvSpPr>
        <p:spPr/>
        <p:txBody>
          <a:bodyPr rIns="228600"/>
          <a:lstStyle/>
          <a:p>
            <a:pPr>
              <a:spcBef>
                <a:spcPct val="35000"/>
              </a:spcBef>
            </a:pPr>
            <a:r>
              <a:rPr lang="en-US" altLang="en-US" dirty="0"/>
              <a:t>Infection control needs to be a high priority for EMTs.</a:t>
            </a:r>
          </a:p>
          <a:p>
            <a:pPr lvl="1">
              <a:spcBef>
                <a:spcPct val="35000"/>
              </a:spcBef>
            </a:pPr>
            <a:r>
              <a:rPr lang="en-US" altLang="en-US" dirty="0"/>
              <a:t>Methicillin-resistant </a:t>
            </a:r>
            <a:r>
              <a:rPr lang="en-US" altLang="en-US" i="1" dirty="0"/>
              <a:t>Staphylococcus aureus</a:t>
            </a:r>
            <a:r>
              <a:rPr lang="en-US" altLang="en-US" dirty="0"/>
              <a:t> (MRSA) infections are common.</a:t>
            </a:r>
          </a:p>
          <a:p>
            <a:pPr lvl="1">
              <a:spcBef>
                <a:spcPct val="35000"/>
              </a:spcBef>
            </a:pPr>
            <a:r>
              <a:rPr lang="en-US" altLang="en-US" dirty="0"/>
              <a:t>Many infections in hospitals are caused by vancomycin-resistant enterococci</a:t>
            </a:r>
            <a:r>
              <a:rPr lang="en-US" altLang="en-US" i="1" dirty="0"/>
              <a:t>.</a:t>
            </a:r>
          </a:p>
          <a:p>
            <a:pPr lvl="1">
              <a:spcBef>
                <a:spcPct val="35000"/>
              </a:spcBef>
            </a:pPr>
            <a:r>
              <a:rPr lang="en-US" altLang="en-US" dirty="0"/>
              <a:t>The respiratory syncytial virus causes an infection of the upper and lower respiratory tracts.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pPr>
            <a:r>
              <a:rPr lang="en-US" altLang="en-US" dirty="0"/>
              <a:t>Response to Nursing and Skilled Care Facilities </a:t>
            </a:r>
            <a:r>
              <a:rPr lang="en-US" altLang="en-US" sz="2000" b="0" dirty="0"/>
              <a:t>(3 of 4)</a:t>
            </a:r>
          </a:p>
        </p:txBody>
      </p:sp>
      <p:sp>
        <p:nvSpPr>
          <p:cNvPr id="140291" name="Rectangle 3"/>
          <p:cNvSpPr>
            <a:spLocks noGrp="1" noChangeArrowheads="1"/>
          </p:cNvSpPr>
          <p:nvPr>
            <p:ph type="body" idx="1"/>
          </p:nvPr>
        </p:nvSpPr>
        <p:spPr/>
        <p:txBody>
          <a:bodyPr rIns="228600"/>
          <a:lstStyle/>
          <a:p>
            <a:pPr>
              <a:spcBef>
                <a:spcPct val="35000"/>
              </a:spcBef>
            </a:pPr>
            <a:r>
              <a:rPr lang="en-US" altLang="en-US" dirty="0"/>
              <a:t>Infection control (cont</a:t>
            </a:r>
            <a:r>
              <a:rPr lang="ja-JP" altLang="en-US" dirty="0"/>
              <a:t>’</a:t>
            </a:r>
            <a:r>
              <a:rPr lang="en-US" altLang="ja-JP" dirty="0"/>
              <a:t>d)</a:t>
            </a:r>
          </a:p>
          <a:p>
            <a:pPr lvl="1">
              <a:spcBef>
                <a:spcPct val="35000"/>
              </a:spcBef>
            </a:pPr>
            <a:r>
              <a:rPr lang="en-US" altLang="en-US" i="1" dirty="0"/>
              <a:t>Clostridium difficile </a:t>
            </a:r>
            <a:r>
              <a:rPr lang="en-US" altLang="en-US" dirty="0"/>
              <a:t>is a bacterium responsible for the most common cause of hospital-acquired infectious diarrhea.</a:t>
            </a:r>
          </a:p>
          <a:p>
            <a:pPr lvl="1">
              <a:spcBef>
                <a:spcPct val="35000"/>
              </a:spcBef>
            </a:pPr>
            <a:r>
              <a:rPr lang="en-US" altLang="en-US" dirty="0"/>
              <a:t>Typical alcohol-based hand sanitizers do not inactivate or kill </a:t>
            </a:r>
            <a:r>
              <a:rPr lang="en-US" altLang="en-US" i="1" dirty="0"/>
              <a:t>C difficile</a:t>
            </a:r>
            <a:r>
              <a:rPr lang="en-US" altLang="en-US" dirty="0"/>
              <a:t>. </a:t>
            </a:r>
            <a:endParaRPr lang="en-US" altLang="en-US"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pPr>
            <a:r>
              <a:rPr lang="en-US" altLang="en-US" dirty="0"/>
              <a:t>Response to Nursing and Skilled Care Facilities </a:t>
            </a:r>
            <a:r>
              <a:rPr lang="en-US" altLang="en-US" sz="2000" b="0" dirty="0"/>
              <a:t>(4 of 4)</a:t>
            </a:r>
          </a:p>
        </p:txBody>
      </p:sp>
      <p:sp>
        <p:nvSpPr>
          <p:cNvPr id="140291" name="Rectangle 3"/>
          <p:cNvSpPr>
            <a:spLocks noGrp="1" noChangeArrowheads="1"/>
          </p:cNvSpPr>
          <p:nvPr>
            <p:ph type="body" idx="1"/>
          </p:nvPr>
        </p:nvSpPr>
        <p:spPr/>
        <p:txBody>
          <a:bodyPr rIns="228600"/>
          <a:lstStyle/>
          <a:p>
            <a:pPr>
              <a:spcBef>
                <a:spcPct val="35000"/>
              </a:spcBef>
            </a:pPr>
            <a:r>
              <a:rPr lang="en-US" altLang="en-US" dirty="0"/>
              <a:t>Infection control (cont</a:t>
            </a:r>
            <a:r>
              <a:rPr lang="ja-JP" altLang="en-US" dirty="0"/>
              <a:t>’</a:t>
            </a:r>
            <a:r>
              <a:rPr lang="en-US" altLang="ja-JP" dirty="0"/>
              <a:t>d)</a:t>
            </a:r>
          </a:p>
          <a:p>
            <a:pPr lvl="1">
              <a:spcBef>
                <a:spcPct val="35000"/>
              </a:spcBef>
            </a:pPr>
            <a:r>
              <a:rPr lang="en-US" altLang="en-US" dirty="0"/>
              <a:t>SARS-CoV-2</a:t>
            </a:r>
          </a:p>
          <a:p>
            <a:pPr lvl="2">
              <a:spcBef>
                <a:spcPct val="35000"/>
              </a:spcBef>
            </a:pPr>
            <a:r>
              <a:rPr lang="en-US" altLang="en-US" sz="2000" dirty="0"/>
              <a:t>Affects older, more vulnerable people</a:t>
            </a:r>
          </a:p>
          <a:p>
            <a:pPr lvl="2">
              <a:spcBef>
                <a:spcPct val="35000"/>
              </a:spcBef>
            </a:pPr>
            <a:r>
              <a:rPr lang="en-US" sz="2000" kern="1200" dirty="0">
                <a:ea typeface="MS PGothic" pitchFamily="34" charset="-128"/>
                <a:cs typeface="MS PGothic" charset="0"/>
              </a:rPr>
              <a:t>Spreads from person-to-person through airborne droplets created by speaking, coughing, and sneezing</a:t>
            </a:r>
            <a:endParaRPr lang="en-US" altLang="en-US" sz="2000" dirty="0"/>
          </a:p>
        </p:txBody>
      </p:sp>
    </p:spTree>
    <p:extLst>
      <p:ext uri="{BB962C8B-B14F-4D97-AF65-F5344CB8AC3E}">
        <p14:creationId xmlns:p14="http://schemas.microsoft.com/office/powerpoint/2010/main" val="168188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Communication and Older Adults </a:t>
            </a:r>
            <a:r>
              <a:rPr lang="en-US" altLang="en-US" sz="2000" b="0" dirty="0"/>
              <a:t>(2 of 2)</a:t>
            </a:r>
          </a:p>
        </p:txBody>
      </p:sp>
      <p:sp>
        <p:nvSpPr>
          <p:cNvPr id="15363" name="Content Placeholder 2"/>
          <p:cNvSpPr>
            <a:spLocks noGrp="1"/>
          </p:cNvSpPr>
          <p:nvPr>
            <p:ph type="body" idx="1"/>
          </p:nvPr>
        </p:nvSpPr>
        <p:spPr/>
        <p:txBody>
          <a:bodyPr rIns="228600"/>
          <a:lstStyle/>
          <a:p>
            <a:pPr>
              <a:spcBef>
                <a:spcPct val="35000"/>
              </a:spcBef>
            </a:pPr>
            <a:r>
              <a:rPr lang="en-US" altLang="en-US" dirty="0"/>
              <a:t>Communication techniques (cont</a:t>
            </a:r>
            <a:r>
              <a:rPr lang="ja-JP" altLang="en-US" dirty="0"/>
              <a:t>’</a:t>
            </a:r>
            <a:r>
              <a:rPr lang="en-US" altLang="ja-JP" dirty="0"/>
              <a:t>d)</a:t>
            </a:r>
          </a:p>
          <a:p>
            <a:pPr lvl="1">
              <a:spcBef>
                <a:spcPct val="35000"/>
              </a:spcBef>
            </a:pPr>
            <a:r>
              <a:rPr lang="en-US" altLang="en-US" dirty="0"/>
              <a:t>Have one person talk to the patient, and ask only one question at a time.</a:t>
            </a:r>
          </a:p>
          <a:p>
            <a:pPr lvl="1">
              <a:spcBef>
                <a:spcPct val="35000"/>
              </a:spcBef>
            </a:pPr>
            <a:r>
              <a:rPr lang="en-US" altLang="en-US" dirty="0"/>
              <a:t>Do not assume that all older patients are hard of hearing.</a:t>
            </a:r>
          </a:p>
          <a:p>
            <a:pPr lvl="1">
              <a:spcBef>
                <a:spcPct val="35000"/>
              </a:spcBef>
            </a:pPr>
            <a:r>
              <a:rPr lang="en-US" altLang="en-US" dirty="0"/>
              <a:t>Give the patient time to respond.</a:t>
            </a:r>
          </a:p>
          <a:p>
            <a:pPr lvl="1">
              <a:spcBef>
                <a:spcPct val="35000"/>
              </a:spcBef>
            </a:pPr>
            <a:r>
              <a:rPr lang="en-US" altLang="en-US" dirty="0"/>
              <a:t>Listen to the answer.</a:t>
            </a:r>
          </a:p>
          <a:p>
            <a:pPr lvl="1">
              <a:spcBef>
                <a:spcPct val="35000"/>
              </a:spcBef>
            </a:pPr>
            <a:r>
              <a:rPr lang="en-US" altLang="en-US" dirty="0"/>
              <a:t>Explain what you will do before you do 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a:lnSpc>
                <a:spcPct val="85000"/>
              </a:lnSpc>
            </a:pPr>
            <a:r>
              <a:rPr lang="en-US" altLang="en-US" dirty="0"/>
              <a:t>Dying Patients</a:t>
            </a:r>
          </a:p>
        </p:txBody>
      </p:sp>
      <p:sp>
        <p:nvSpPr>
          <p:cNvPr id="141315" name="Content Placeholder 2"/>
          <p:cNvSpPr>
            <a:spLocks noGrp="1"/>
          </p:cNvSpPr>
          <p:nvPr>
            <p:ph type="body" idx="1"/>
          </p:nvPr>
        </p:nvSpPr>
        <p:spPr>
          <a:xfrm>
            <a:off x="925830" y="1490870"/>
            <a:ext cx="9538970" cy="4699047"/>
          </a:xfrm>
        </p:spPr>
        <p:txBody>
          <a:bodyPr rIns="228600"/>
          <a:lstStyle/>
          <a:p>
            <a:pPr>
              <a:spcBef>
                <a:spcPct val="35000"/>
              </a:spcBef>
            </a:pPr>
            <a:r>
              <a:rPr lang="en-US" altLang="en-US" dirty="0"/>
              <a:t>More patients are choosing to die at home rather than in a hospital.</a:t>
            </a:r>
          </a:p>
          <a:p>
            <a:pPr lvl="1">
              <a:spcBef>
                <a:spcPct val="35000"/>
              </a:spcBef>
            </a:pPr>
            <a:r>
              <a:rPr lang="en-US" altLang="en-US" dirty="0"/>
              <a:t>Dying patients receive palliative care.</a:t>
            </a:r>
          </a:p>
          <a:p>
            <a:pPr lvl="1">
              <a:spcBef>
                <a:spcPct val="35000"/>
              </a:spcBef>
            </a:pPr>
            <a:r>
              <a:rPr lang="en-US" altLang="en-US" dirty="0"/>
              <a:t>Be understanding, sensitive, and compassionate.</a:t>
            </a:r>
          </a:p>
          <a:p>
            <a:pPr lvl="1">
              <a:spcBef>
                <a:spcPct val="35000"/>
              </a:spcBef>
            </a:pPr>
            <a:r>
              <a:rPr lang="en-US" altLang="en-US" dirty="0"/>
              <a:t>Determine if the family wishes for the patient to go to the hospital or stay in the home.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a:lnSpc>
                <a:spcPct val="85000"/>
              </a:lnSpc>
            </a:pPr>
            <a:r>
              <a:rPr lang="en-US" altLang="en-US" dirty="0"/>
              <a:t>Advance Directives </a:t>
            </a:r>
            <a:r>
              <a:rPr lang="en-US" altLang="en-US" sz="2000" b="0" dirty="0"/>
              <a:t>(1 of 3)</a:t>
            </a:r>
          </a:p>
        </p:txBody>
      </p:sp>
      <p:sp>
        <p:nvSpPr>
          <p:cNvPr id="142339" name="Content Placeholder 2"/>
          <p:cNvSpPr>
            <a:spLocks noGrp="1"/>
          </p:cNvSpPr>
          <p:nvPr>
            <p:ph type="body" idx="1"/>
          </p:nvPr>
        </p:nvSpPr>
        <p:spPr/>
        <p:txBody>
          <a:bodyPr rIns="228600"/>
          <a:lstStyle/>
          <a:p>
            <a:pPr>
              <a:spcBef>
                <a:spcPct val="35000"/>
              </a:spcBef>
            </a:pPr>
            <a:r>
              <a:rPr lang="en-US" altLang="en-US" dirty="0"/>
              <a:t>Specific legal papers that direct relatives and caregivers about what kind of medical treatment may be given to patients who cannot speak for themselves.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pPr>
            <a:r>
              <a:rPr lang="en-US" altLang="en-US" dirty="0"/>
              <a:t>Advance Directives </a:t>
            </a:r>
            <a:r>
              <a:rPr lang="en-US" altLang="en-US" sz="2000" b="0" dirty="0"/>
              <a:t>(2 of 3)</a:t>
            </a:r>
          </a:p>
        </p:txBody>
      </p:sp>
      <p:sp>
        <p:nvSpPr>
          <p:cNvPr id="143363" name="Rectangle 3"/>
          <p:cNvSpPr>
            <a:spLocks noGrp="1" noChangeArrowheads="1"/>
          </p:cNvSpPr>
          <p:nvPr>
            <p:ph type="body" idx="1"/>
          </p:nvPr>
        </p:nvSpPr>
        <p:spPr/>
        <p:txBody>
          <a:bodyPr rIns="228600"/>
          <a:lstStyle/>
          <a:p>
            <a:pPr>
              <a:spcBef>
                <a:spcPct val="35000"/>
              </a:spcBef>
            </a:pPr>
            <a:r>
              <a:rPr lang="en-US" altLang="en-US" dirty="0"/>
              <a:t>May take the form of a </a:t>
            </a:r>
            <a:r>
              <a:rPr lang="en-US" altLang="ja-JP" dirty="0"/>
              <a:t>do not resuscitate (DNR) order</a:t>
            </a:r>
          </a:p>
          <a:p>
            <a:pPr lvl="1">
              <a:spcBef>
                <a:spcPct val="35000"/>
              </a:spcBef>
            </a:pPr>
            <a:r>
              <a:rPr lang="en-US" altLang="en-US" dirty="0"/>
              <a:t>Gives you permission not to attempt resuscitation for a patient in cardiac arrest</a:t>
            </a:r>
          </a:p>
          <a:p>
            <a:pPr lvl="1">
              <a:spcBef>
                <a:spcPct val="35000"/>
              </a:spcBef>
            </a:pPr>
            <a:r>
              <a:rPr lang="en-US" altLang="en-US" dirty="0"/>
              <a:t>DNR does not mean </a:t>
            </a:r>
            <a:r>
              <a:rPr lang="ja-JP" altLang="en-US" dirty="0"/>
              <a:t>“</a:t>
            </a:r>
            <a:r>
              <a:rPr lang="en-US" altLang="ja-JP" dirty="0"/>
              <a:t>do not treat.</a:t>
            </a:r>
            <a:r>
              <a:rPr lang="ja-JP" altLang="en-US" dirty="0"/>
              <a:t>”</a:t>
            </a:r>
            <a:endParaRPr lang="en-US" altLang="ja-JP" dirty="0"/>
          </a:p>
          <a:p>
            <a:pPr lvl="1">
              <a:spcBef>
                <a:spcPct val="35000"/>
              </a:spcBef>
            </a:pPr>
            <a:r>
              <a:rPr lang="en-US" altLang="en-US" dirty="0"/>
              <a:t>Basic ABCs should still be provided.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pPr>
            <a:r>
              <a:rPr lang="en-US" altLang="en-US" dirty="0"/>
              <a:t>Advance Directives </a:t>
            </a:r>
            <a:r>
              <a:rPr lang="en-US" altLang="en-US" sz="2000" b="0" dirty="0"/>
              <a:t>(3 of 3)</a:t>
            </a:r>
          </a:p>
        </p:txBody>
      </p:sp>
      <p:sp>
        <p:nvSpPr>
          <p:cNvPr id="144387" name="Rectangle 3"/>
          <p:cNvSpPr>
            <a:spLocks noGrp="1" noChangeArrowheads="1"/>
          </p:cNvSpPr>
          <p:nvPr>
            <p:ph type="body" idx="1"/>
          </p:nvPr>
        </p:nvSpPr>
        <p:spPr/>
        <p:txBody>
          <a:bodyPr rIns="228600"/>
          <a:lstStyle/>
          <a:p>
            <a:r>
              <a:rPr lang="en-US" dirty="0"/>
              <a:t>Another type of order is the POLST (Physician Orders for Life Sustaining Treatment), which gives medical orders in addition to the advanced directives.</a:t>
            </a:r>
          </a:p>
          <a:p>
            <a:r>
              <a:rPr lang="en-US" dirty="0"/>
              <a:t>If there is any question regarding orders or when there are no written orders, initiate resuscitation.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lnSpc>
                <a:spcPct val="85000"/>
              </a:lnSpc>
            </a:pPr>
            <a:r>
              <a:rPr lang="en-US" altLang="en-US" dirty="0"/>
              <a:t>Elder Abuse and Neglect </a:t>
            </a:r>
            <a:r>
              <a:rPr lang="en-US" altLang="en-US" sz="2000" b="0" dirty="0"/>
              <a:t>(1 of 7)</a:t>
            </a:r>
          </a:p>
        </p:txBody>
      </p:sp>
      <p:sp>
        <p:nvSpPr>
          <p:cNvPr id="145411" name="Content Placeholder 2"/>
          <p:cNvSpPr>
            <a:spLocks noGrp="1"/>
          </p:cNvSpPr>
          <p:nvPr>
            <p:ph type="body" idx="1"/>
          </p:nvPr>
        </p:nvSpPr>
        <p:spPr/>
        <p:txBody>
          <a:bodyPr rIns="228600"/>
          <a:lstStyle/>
          <a:p>
            <a:pPr>
              <a:spcBef>
                <a:spcPct val="35000"/>
              </a:spcBef>
            </a:pPr>
            <a:r>
              <a:rPr lang="en-US" altLang="en-US" dirty="0"/>
              <a:t>Any action on the part of an older person</a:t>
            </a:r>
            <a:r>
              <a:rPr lang="ja-JP" altLang="en-US" dirty="0"/>
              <a:t>’</a:t>
            </a:r>
            <a:r>
              <a:rPr lang="en-US" altLang="ja-JP" dirty="0"/>
              <a:t>s family member, caregiver, or other person that takes advantage of the older person</a:t>
            </a:r>
            <a:r>
              <a:rPr lang="ja-JP" altLang="en-US" dirty="0"/>
              <a:t>’</a:t>
            </a:r>
            <a:r>
              <a:rPr lang="en-US" altLang="ja-JP" dirty="0"/>
              <a:t>s:</a:t>
            </a:r>
          </a:p>
          <a:p>
            <a:pPr lvl="1">
              <a:spcBef>
                <a:spcPct val="35000"/>
              </a:spcBef>
            </a:pPr>
            <a:r>
              <a:rPr lang="en-US" altLang="en-US" dirty="0"/>
              <a:t>Person</a:t>
            </a:r>
          </a:p>
          <a:p>
            <a:pPr lvl="1">
              <a:spcBef>
                <a:spcPct val="35000"/>
              </a:spcBef>
            </a:pPr>
            <a:r>
              <a:rPr lang="en-US" altLang="en-US" dirty="0"/>
              <a:t>Property</a:t>
            </a:r>
          </a:p>
          <a:p>
            <a:pPr lvl="1">
              <a:spcBef>
                <a:spcPct val="35000"/>
              </a:spcBef>
            </a:pPr>
            <a:r>
              <a:rPr lang="en-US" altLang="en-US" dirty="0"/>
              <a:t>Emotional state</a:t>
            </a:r>
          </a:p>
          <a:p>
            <a:r>
              <a:rPr lang="en-US" altLang="en-US" dirty="0"/>
              <a:t>Includes acts of commission and acts of omission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nSpc>
                <a:spcPct val="85000"/>
              </a:lnSpc>
            </a:pPr>
            <a:r>
              <a:rPr lang="en-US" altLang="en-US" dirty="0"/>
              <a:t>Elder Abuse and Neglect </a:t>
            </a:r>
            <a:r>
              <a:rPr lang="en-US" altLang="en-US" sz="2000" b="0" dirty="0"/>
              <a:t>(2 of 7)</a:t>
            </a:r>
          </a:p>
        </p:txBody>
      </p:sp>
      <p:sp>
        <p:nvSpPr>
          <p:cNvPr id="146435" name="Content Placeholder 2"/>
          <p:cNvSpPr>
            <a:spLocks noGrp="1"/>
          </p:cNvSpPr>
          <p:nvPr>
            <p:ph type="body" idx="1"/>
          </p:nvPr>
        </p:nvSpPr>
        <p:spPr/>
        <p:txBody>
          <a:bodyPr rIns="228600"/>
          <a:lstStyle/>
          <a:p>
            <a:pPr>
              <a:spcBef>
                <a:spcPct val="35000"/>
              </a:spcBef>
            </a:pPr>
            <a:r>
              <a:rPr lang="en-US" altLang="en-US" dirty="0"/>
              <a:t>Has been largely hidden from society.</a:t>
            </a:r>
          </a:p>
          <a:p>
            <a:pPr lvl="1">
              <a:spcBef>
                <a:spcPct val="35000"/>
              </a:spcBef>
            </a:pPr>
            <a:r>
              <a:rPr lang="en-US" altLang="en-US" dirty="0"/>
              <a:t>Definitions of abuse and neglect among the geriatric population vary.</a:t>
            </a:r>
          </a:p>
          <a:p>
            <a:pPr lvl="1">
              <a:spcBef>
                <a:spcPct val="35000"/>
              </a:spcBef>
            </a:pPr>
            <a:r>
              <a:rPr lang="en-US" altLang="en-US" dirty="0"/>
              <a:t>Victims are often hesitant to report the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pPr>
            <a:r>
              <a:rPr lang="en-US" altLang="en-US" dirty="0"/>
              <a:t>Elder Abuse and Neglect </a:t>
            </a:r>
            <a:r>
              <a:rPr lang="en-US" altLang="en-US" sz="2000" b="0" dirty="0"/>
              <a:t>(3 of 7)</a:t>
            </a:r>
          </a:p>
        </p:txBody>
      </p:sp>
      <p:sp>
        <p:nvSpPr>
          <p:cNvPr id="147459" name="Rectangle 3"/>
          <p:cNvSpPr>
            <a:spLocks noGrp="1" noChangeArrowheads="1"/>
          </p:cNvSpPr>
          <p:nvPr>
            <p:ph type="body" idx="1"/>
          </p:nvPr>
        </p:nvSpPr>
        <p:spPr/>
        <p:txBody>
          <a:bodyPr rIns="228600"/>
          <a:lstStyle/>
          <a:p>
            <a:pPr>
              <a:spcBef>
                <a:spcPct val="35000"/>
              </a:spcBef>
            </a:pPr>
            <a:r>
              <a:rPr lang="en-US" altLang="en-US" dirty="0"/>
              <a:t>The abused person may feel traumatized by the situation or be afraid that the abuser will punish him or her for reporting the abuse. </a:t>
            </a:r>
          </a:p>
          <a:p>
            <a:pPr>
              <a:spcBef>
                <a:spcPct val="35000"/>
              </a:spcBef>
            </a:pPr>
            <a:r>
              <a:rPr lang="en-US" altLang="en-US" dirty="0"/>
              <a:t>Elder abuse occurs more often in women older than 75 years.</a:t>
            </a:r>
          </a:p>
          <a:p>
            <a:pPr>
              <a:spcBef>
                <a:spcPct val="35000"/>
              </a:spcBef>
            </a:pPr>
            <a:r>
              <a:rPr lang="en-US" altLang="en-US" dirty="0"/>
              <a:t>Abusers of older people are sometimes products of child abuse themselves.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pPr>
            <a:r>
              <a:rPr lang="en-US" altLang="en-US" dirty="0"/>
              <a:t>Elder Abuse and Neglect </a:t>
            </a:r>
            <a:r>
              <a:rPr lang="en-US" altLang="en-US" sz="2000" b="0" dirty="0"/>
              <a:t>(4 of 7)</a:t>
            </a:r>
          </a:p>
        </p:txBody>
      </p:sp>
      <p:sp>
        <p:nvSpPr>
          <p:cNvPr id="148483" name="Rectangle 3"/>
          <p:cNvSpPr>
            <a:spLocks noGrp="1" noChangeArrowheads="1"/>
          </p:cNvSpPr>
          <p:nvPr>
            <p:ph type="body" idx="1"/>
          </p:nvPr>
        </p:nvSpPr>
        <p:spPr/>
        <p:txBody>
          <a:bodyPr rIns="228600"/>
          <a:lstStyle/>
          <a:p>
            <a:pPr>
              <a:spcBef>
                <a:spcPct val="35000"/>
              </a:spcBef>
            </a:pPr>
            <a:r>
              <a:rPr lang="en-US" altLang="en-US" dirty="0"/>
              <a:t>Take note of the environment and conditions a patient lives in, and of soft-tissue injuries that cannot be explained by the person’s lifestyle and physical condition.</a:t>
            </a:r>
          </a:p>
          <a:p>
            <a:pPr>
              <a:spcBef>
                <a:spcPct val="35000"/>
              </a:spcBef>
            </a:pPr>
            <a:r>
              <a:rPr lang="en-US" altLang="en-US" dirty="0"/>
              <a:t>Suspect abuse when answers are concealed or avoided.</a:t>
            </a:r>
          </a:p>
          <a:p>
            <a:pPr>
              <a:spcBef>
                <a:spcPct val="35000"/>
              </a:spcBef>
            </a:pPr>
            <a:r>
              <a:rPr lang="en-US" altLang="en-US" dirty="0"/>
              <a:t>Suspect abuse when you are given unbelievable answers.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pPr>
            <a:r>
              <a:rPr lang="en-US" altLang="en-US" dirty="0"/>
              <a:t>Elder Abuse and Neglect </a:t>
            </a:r>
            <a:r>
              <a:rPr lang="en-US" altLang="en-US" sz="2000" b="0" dirty="0"/>
              <a:t>(5 of 7)</a:t>
            </a:r>
          </a:p>
        </p:txBody>
      </p:sp>
      <p:sp>
        <p:nvSpPr>
          <p:cNvPr id="149507" name="Rectangle 3"/>
          <p:cNvSpPr>
            <a:spLocks noGrp="1" noChangeArrowheads="1"/>
          </p:cNvSpPr>
          <p:nvPr>
            <p:ph type="body" idx="1"/>
          </p:nvPr>
        </p:nvSpPr>
        <p:spPr/>
        <p:txBody>
          <a:bodyPr rIns="228600"/>
          <a:lstStyle/>
          <a:p>
            <a:pPr>
              <a:spcBef>
                <a:spcPct val="35000"/>
              </a:spcBef>
            </a:pPr>
            <a:r>
              <a:rPr lang="en-US" altLang="en-US" dirty="0"/>
              <a:t>Information that may be important in assessing abuse includes:</a:t>
            </a:r>
          </a:p>
          <a:p>
            <a:pPr lvl="1">
              <a:spcBef>
                <a:spcPts val="840"/>
              </a:spcBef>
            </a:pPr>
            <a:r>
              <a:rPr lang="en-US" altLang="en-US" dirty="0"/>
              <a:t>Caregiver apathy about the patient’s condition</a:t>
            </a:r>
          </a:p>
          <a:p>
            <a:pPr lvl="1">
              <a:spcBef>
                <a:spcPts val="840"/>
              </a:spcBef>
            </a:pPr>
            <a:r>
              <a:rPr lang="en-US" altLang="en-US" dirty="0"/>
              <a:t>Overly defensive reaction by caregiver</a:t>
            </a:r>
          </a:p>
          <a:p>
            <a:pPr lvl="1">
              <a:spcBef>
                <a:spcPts val="840"/>
              </a:spcBef>
            </a:pPr>
            <a:r>
              <a:rPr lang="en-US" altLang="en-US" dirty="0"/>
              <a:t>Caregiver does not allow patient to answer questions.</a:t>
            </a:r>
          </a:p>
          <a:p>
            <a:pPr lvl="1">
              <a:spcBef>
                <a:spcPts val="840"/>
              </a:spcBef>
            </a:pPr>
            <a:r>
              <a:rPr lang="en-US" altLang="en-US" dirty="0"/>
              <a:t>Repeated visits to the ED or clinic</a:t>
            </a:r>
          </a:p>
          <a:p>
            <a:pPr lvl="1">
              <a:spcBef>
                <a:spcPts val="840"/>
              </a:spcBef>
            </a:pPr>
            <a:r>
              <a:rPr lang="en-US" altLang="en-US" dirty="0"/>
              <a:t>A history of being accident-prone</a:t>
            </a:r>
          </a:p>
          <a:p>
            <a:pPr lvl="1">
              <a:spcBef>
                <a:spcPts val="840"/>
              </a:spcBef>
            </a:pPr>
            <a:r>
              <a:rPr lang="en-US" altLang="en-US" dirty="0"/>
              <a:t>Unbelievable or vague explanations of injuries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nSpc>
                <a:spcPct val="85000"/>
              </a:lnSpc>
            </a:pPr>
            <a:r>
              <a:rPr lang="en-US" altLang="en-US" dirty="0"/>
              <a:t>Elder Abuse and Neglect </a:t>
            </a:r>
            <a:r>
              <a:rPr lang="en-US" altLang="en-US" sz="2000" b="0" dirty="0"/>
              <a:t>(6 of 7)</a:t>
            </a:r>
          </a:p>
        </p:txBody>
      </p:sp>
      <p:sp>
        <p:nvSpPr>
          <p:cNvPr id="150531" name="Rectangle 3"/>
          <p:cNvSpPr>
            <a:spLocks noGrp="1" noChangeArrowheads="1"/>
          </p:cNvSpPr>
          <p:nvPr>
            <p:ph type="body" idx="1"/>
          </p:nvPr>
        </p:nvSpPr>
        <p:spPr/>
        <p:txBody>
          <a:bodyPr rIns="228600"/>
          <a:lstStyle/>
          <a:p>
            <a:pPr>
              <a:spcBef>
                <a:spcPct val="35000"/>
              </a:spcBef>
            </a:pPr>
            <a:r>
              <a:rPr lang="en-US" altLang="en-US" dirty="0"/>
              <a:t>Information that may be important in assessing abuse includes (cont</a:t>
            </a:r>
            <a:r>
              <a:rPr lang="ja-JP" altLang="en-US" dirty="0"/>
              <a:t>’</a:t>
            </a:r>
            <a:r>
              <a:rPr lang="en-US" altLang="ja-JP" dirty="0"/>
              <a:t>d):</a:t>
            </a:r>
          </a:p>
          <a:p>
            <a:pPr lvl="1">
              <a:spcBef>
                <a:spcPct val="35000"/>
              </a:spcBef>
            </a:pPr>
            <a:r>
              <a:rPr lang="en-US" altLang="en-US" dirty="0"/>
              <a:t>Psychosomatic complaints </a:t>
            </a:r>
          </a:p>
          <a:p>
            <a:pPr lvl="1">
              <a:spcBef>
                <a:spcPct val="35000"/>
              </a:spcBef>
            </a:pPr>
            <a:r>
              <a:rPr lang="en-US" altLang="en-US" dirty="0"/>
              <a:t>Chronic pain without medical explanation</a:t>
            </a:r>
          </a:p>
          <a:p>
            <a:pPr lvl="1">
              <a:spcBef>
                <a:spcPct val="35000"/>
              </a:spcBef>
            </a:pPr>
            <a:r>
              <a:rPr lang="en-US" altLang="en-US" dirty="0"/>
              <a:t>Self-destructive behavior</a:t>
            </a:r>
          </a:p>
          <a:p>
            <a:pPr lvl="1">
              <a:spcBef>
                <a:spcPct val="35000"/>
              </a:spcBef>
            </a:pPr>
            <a:r>
              <a:rPr lang="en-US" altLang="en-US" dirty="0"/>
              <a:t>Eating and sleep disorders</a:t>
            </a:r>
          </a:p>
          <a:p>
            <a:pPr lvl="1">
              <a:spcBef>
                <a:spcPct val="35000"/>
              </a:spcBef>
            </a:pPr>
            <a:r>
              <a:rPr lang="en-US" altLang="en-US" dirty="0"/>
              <a:t>Depression or a lack of energy</a:t>
            </a:r>
          </a:p>
          <a:p>
            <a:pPr lvl="1">
              <a:spcBef>
                <a:spcPct val="35000"/>
              </a:spcBef>
            </a:pPr>
            <a:r>
              <a:rPr lang="en-US" altLang="en-US" dirty="0"/>
              <a:t>Substance and/or sexual abuse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type="body" idx="1"/>
          </p:nvPr>
        </p:nvSpPr>
        <p:spPr/>
        <p:txBody>
          <a:bodyPr rIns="228600"/>
          <a:lstStyle/>
          <a:p>
            <a:pPr>
              <a:spcBef>
                <a:spcPct val="35000"/>
              </a:spcBef>
            </a:pPr>
            <a:r>
              <a:rPr lang="en-US" altLang="en-US" dirty="0"/>
              <a:t>The geriatric population is predisposed to a host of problems not seen in youth.</a:t>
            </a:r>
          </a:p>
          <a:p>
            <a:pPr lvl="1">
              <a:spcBef>
                <a:spcPct val="35000"/>
              </a:spcBef>
            </a:pPr>
            <a:r>
              <a:rPr lang="en-US" altLang="en-US" dirty="0"/>
              <a:t>Hip fractures are common.</a:t>
            </a:r>
          </a:p>
          <a:p>
            <a:pPr lvl="1">
              <a:spcBef>
                <a:spcPct val="35000"/>
              </a:spcBef>
            </a:pPr>
            <a:r>
              <a:rPr lang="en-US" altLang="en-US" dirty="0"/>
              <a:t>More likely to occur when bones are weakened by osteoporosis or infection</a:t>
            </a:r>
          </a:p>
          <a:p>
            <a:pPr lvl="1">
              <a:spcBef>
                <a:spcPct val="35000"/>
              </a:spcBef>
            </a:pPr>
            <a:r>
              <a:rPr lang="en-US" altLang="en-US" dirty="0"/>
              <a:t>Sedentary behavior can lead to pneumonia and blood clots.</a:t>
            </a:r>
          </a:p>
        </p:txBody>
      </p:sp>
      <p:sp>
        <p:nvSpPr>
          <p:cNvPr id="2" name="Title 1"/>
          <p:cNvSpPr>
            <a:spLocks noGrp="1"/>
          </p:cNvSpPr>
          <p:nvPr>
            <p:ph type="title"/>
          </p:nvPr>
        </p:nvSpPr>
        <p:spPr/>
        <p:txBody>
          <a:bodyPr/>
          <a:lstStyle/>
          <a:p>
            <a:pPr>
              <a:lnSpc>
                <a:spcPct val="90000"/>
              </a:lnSpc>
            </a:pPr>
            <a:r>
              <a:rPr lang="en-US" altLang="en-US" dirty="0"/>
              <a:t>Common Complaints and the Leading Causes of </a:t>
            </a:r>
            <a:br>
              <a:rPr lang="en-US" altLang="en-US" dirty="0"/>
            </a:br>
            <a:r>
              <a:rPr lang="en-US" altLang="en-US" dirty="0"/>
              <a:t>Death in Older People </a:t>
            </a:r>
            <a:r>
              <a:rPr lang="en-US" altLang="en-US" sz="2000" b="0" dirty="0"/>
              <a:t>(1 of 2)</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pPr>
            <a:r>
              <a:rPr lang="en-US" altLang="en-US" dirty="0"/>
              <a:t>Elder Abuse and Neglect </a:t>
            </a:r>
            <a:r>
              <a:rPr lang="en-US" altLang="en-US" sz="2000" b="0" dirty="0"/>
              <a:t>(7 of 7)</a:t>
            </a:r>
          </a:p>
        </p:txBody>
      </p:sp>
      <p:pic>
        <p:nvPicPr>
          <p:cNvPr id="8194" name="Picture 2" descr="The table shows two columns and three rows, The row entries are as follows. Row 1. Physical: Assault: Neglect or abandonment. Dietary (malnutrition). Poor maintenance of home. Poor personal hygiene. Sexual assault. Row 2. Psychological: Benign neglect. Verbal. Treating the person as an infant. Deprivation of sensory. stimulation. Row 3. Financial: Theft of valuables. Embezzlement.&#10;" title="A table is titled categories of elder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884" y="1470025"/>
            <a:ext cx="5447220" cy="5023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pPr>
            <a:r>
              <a:rPr lang="en-US" altLang="en-US" dirty="0"/>
              <a:t>Signs of Physical Abuse </a:t>
            </a:r>
            <a:r>
              <a:rPr lang="en-US" altLang="en-US" sz="2000" b="0" dirty="0"/>
              <a:t>(1 of 4)</a:t>
            </a:r>
          </a:p>
        </p:txBody>
      </p:sp>
      <p:sp>
        <p:nvSpPr>
          <p:cNvPr id="152579" name="Rectangle 3"/>
          <p:cNvSpPr>
            <a:spLocks noGrp="1" noChangeArrowheads="1"/>
          </p:cNvSpPr>
          <p:nvPr>
            <p:ph type="body" idx="1"/>
          </p:nvPr>
        </p:nvSpPr>
        <p:spPr/>
        <p:txBody>
          <a:bodyPr rIns="228600"/>
          <a:lstStyle/>
          <a:p>
            <a:pPr>
              <a:spcBef>
                <a:spcPct val="35000"/>
              </a:spcBef>
            </a:pPr>
            <a:r>
              <a:rPr lang="en-US" altLang="en-US" dirty="0"/>
              <a:t>Inflicted bruises are usually found on the buttocks and lower back, genitals, inner thighs, face, and ears.</a:t>
            </a:r>
          </a:p>
          <a:p>
            <a:pPr>
              <a:spcBef>
                <a:spcPct val="35000"/>
              </a:spcBef>
            </a:pPr>
            <a:r>
              <a:rPr lang="en-US" altLang="en-US" dirty="0"/>
              <a:t>Pressure bruises caused by the human hand may be identified by oval grab marks, pinch marks, or handprints.</a:t>
            </a:r>
          </a:p>
          <a:p>
            <a:pPr>
              <a:spcBef>
                <a:spcPct val="35000"/>
              </a:spcBef>
            </a:pPr>
            <a:r>
              <a:rPr lang="en-US" altLang="en-US" dirty="0"/>
              <a:t>Human bites are typically inflicted on the upper extremities and can cause lacerations and infection.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pPr>
            <a:r>
              <a:rPr lang="en-US" altLang="en-US" dirty="0"/>
              <a:t>Signs of Physical Abuse </a:t>
            </a:r>
            <a:r>
              <a:rPr lang="en-US" altLang="en-US" sz="2000" b="0" dirty="0"/>
              <a:t>(2 of 4)</a:t>
            </a:r>
          </a:p>
        </p:txBody>
      </p:sp>
      <p:sp>
        <p:nvSpPr>
          <p:cNvPr id="153603" name="Rectangle 3"/>
          <p:cNvSpPr>
            <a:spLocks noGrp="1" noChangeArrowheads="1"/>
          </p:cNvSpPr>
          <p:nvPr>
            <p:ph type="body" idx="1"/>
          </p:nvPr>
        </p:nvSpPr>
        <p:spPr/>
        <p:txBody>
          <a:bodyPr rIns="228600"/>
          <a:lstStyle/>
          <a:p>
            <a:pPr>
              <a:spcBef>
                <a:spcPct val="35000"/>
              </a:spcBef>
            </a:pPr>
            <a:r>
              <a:rPr lang="en-US" altLang="en-US" dirty="0"/>
              <a:t>Typical abuse from burns is caused by contact with:</a:t>
            </a:r>
          </a:p>
          <a:p>
            <a:pPr lvl="1">
              <a:spcBef>
                <a:spcPct val="35000"/>
              </a:spcBef>
            </a:pPr>
            <a:r>
              <a:rPr lang="en-US" altLang="en-US" dirty="0"/>
              <a:t>Cigarettes</a:t>
            </a:r>
          </a:p>
          <a:p>
            <a:pPr lvl="1">
              <a:spcBef>
                <a:spcPct val="35000"/>
              </a:spcBef>
            </a:pPr>
            <a:r>
              <a:rPr lang="en-US" altLang="en-US" dirty="0"/>
              <a:t>Matches</a:t>
            </a:r>
          </a:p>
          <a:p>
            <a:pPr lvl="1">
              <a:spcBef>
                <a:spcPct val="35000"/>
              </a:spcBef>
            </a:pPr>
            <a:r>
              <a:rPr lang="en-US" altLang="en-US" dirty="0"/>
              <a:t>Heated metal</a:t>
            </a:r>
          </a:p>
          <a:p>
            <a:pPr lvl="1">
              <a:spcBef>
                <a:spcPct val="35000"/>
              </a:spcBef>
            </a:pPr>
            <a:r>
              <a:rPr lang="en-US" altLang="en-US" dirty="0"/>
              <a:t>Forced immersion in hot liquids</a:t>
            </a:r>
          </a:p>
          <a:p>
            <a:pPr lvl="1">
              <a:spcBef>
                <a:spcPct val="35000"/>
              </a:spcBef>
            </a:pPr>
            <a:r>
              <a:rPr lang="en-US" altLang="en-US" dirty="0"/>
              <a:t>Chemicals</a:t>
            </a:r>
          </a:p>
          <a:p>
            <a:pPr lvl="1">
              <a:spcBef>
                <a:spcPct val="35000"/>
              </a:spcBef>
            </a:pPr>
            <a:r>
              <a:rPr lang="en-US" altLang="en-US" dirty="0"/>
              <a:t>Electrical power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nSpc>
                <a:spcPct val="85000"/>
              </a:lnSpc>
            </a:pPr>
            <a:r>
              <a:rPr lang="en-US" altLang="en-US" dirty="0"/>
              <a:t>Signs of Physical Abuse </a:t>
            </a:r>
            <a:r>
              <a:rPr lang="en-US" altLang="en-US" sz="2000" b="0" dirty="0"/>
              <a:t>(3 of 4)</a:t>
            </a:r>
          </a:p>
        </p:txBody>
      </p:sp>
      <p:sp>
        <p:nvSpPr>
          <p:cNvPr id="154627" name="Rectangle 3"/>
          <p:cNvSpPr>
            <a:spLocks noGrp="1" noChangeArrowheads="1"/>
          </p:cNvSpPr>
          <p:nvPr>
            <p:ph type="body" idx="1"/>
          </p:nvPr>
        </p:nvSpPr>
        <p:spPr>
          <a:xfrm>
            <a:off x="5588000" y="1447800"/>
            <a:ext cx="5689600" cy="4800600"/>
          </a:xfrm>
        </p:spPr>
        <p:txBody>
          <a:bodyPr rIns="228600"/>
          <a:lstStyle/>
          <a:p>
            <a:pPr>
              <a:spcBef>
                <a:spcPct val="35000"/>
              </a:spcBef>
            </a:pPr>
            <a:r>
              <a:rPr lang="en-US" altLang="en-US" dirty="0"/>
              <a:t>Check for signs of neglect, such as:</a:t>
            </a:r>
          </a:p>
          <a:p>
            <a:pPr lvl="1">
              <a:spcBef>
                <a:spcPct val="35000"/>
              </a:spcBef>
            </a:pPr>
            <a:r>
              <a:rPr lang="en-US" altLang="en-US" dirty="0"/>
              <a:t>Lack of hygiene</a:t>
            </a:r>
          </a:p>
          <a:p>
            <a:pPr lvl="1">
              <a:spcBef>
                <a:spcPct val="35000"/>
              </a:spcBef>
            </a:pPr>
            <a:r>
              <a:rPr lang="en-US" altLang="en-US" dirty="0"/>
              <a:t>Poor dental hygiene</a:t>
            </a:r>
          </a:p>
          <a:p>
            <a:pPr lvl="1">
              <a:spcBef>
                <a:spcPct val="35000"/>
              </a:spcBef>
            </a:pPr>
            <a:r>
              <a:rPr lang="en-US" altLang="en-US" dirty="0"/>
              <a:t>Poor temperature regulation</a:t>
            </a:r>
          </a:p>
          <a:p>
            <a:pPr lvl="1">
              <a:spcBef>
                <a:spcPct val="35000"/>
              </a:spcBef>
            </a:pPr>
            <a:r>
              <a:rPr lang="en-US" altLang="en-US" dirty="0"/>
              <a:t>Lack of reasonable amenities in the home</a:t>
            </a:r>
          </a:p>
        </p:txBody>
      </p:sp>
      <p:sp>
        <p:nvSpPr>
          <p:cNvPr id="2" name="Rectangle 1"/>
          <p:cNvSpPr/>
          <p:nvPr/>
        </p:nvSpPr>
        <p:spPr>
          <a:xfrm>
            <a:off x="909638" y="5087127"/>
            <a:ext cx="4613338" cy="1200329"/>
          </a:xfrm>
          <a:prstGeom prst="rect">
            <a:avLst/>
          </a:prstGeom>
        </p:spPr>
        <p:txBody>
          <a:bodyPr wrap="square">
            <a:spAutoFit/>
          </a:bodyPr>
          <a:lstStyle/>
          <a:p>
            <a:r>
              <a:rPr lang="en-US" b="1" dirty="0"/>
              <a:t>FIGURE 36-8 </a:t>
            </a:r>
            <a:r>
              <a:rPr lang="en-US" dirty="0"/>
              <a:t>Signs of neglect include evidence of a lack of hygiene, poor dental hygiene, poor temperature regulation, or lack of reasonable amenities in the home.</a:t>
            </a:r>
          </a:p>
        </p:txBody>
      </p:sp>
      <p:sp>
        <p:nvSpPr>
          <p:cNvPr id="3" name="Rectangle 2"/>
          <p:cNvSpPr/>
          <p:nvPr/>
        </p:nvSpPr>
        <p:spPr>
          <a:xfrm>
            <a:off x="909638" y="6249817"/>
            <a:ext cx="15840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wrangler/</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pic>
        <p:nvPicPr>
          <p:cNvPr id="9218" name="Picture 2" descr="A photo shows a man with dirt covered face and hands. He has shabby hai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99" y="1470025"/>
            <a:ext cx="2447734" cy="3617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pPr>
            <a:r>
              <a:rPr lang="en-US" altLang="en-US" dirty="0"/>
              <a:t>Signs of Physical Abuse </a:t>
            </a:r>
            <a:r>
              <a:rPr lang="en-US" altLang="en-US" sz="2000" b="0" dirty="0"/>
              <a:t>(4 of 4)</a:t>
            </a:r>
          </a:p>
        </p:txBody>
      </p:sp>
      <p:sp>
        <p:nvSpPr>
          <p:cNvPr id="155651" name="Rectangle 3"/>
          <p:cNvSpPr>
            <a:spLocks noGrp="1" noChangeArrowheads="1"/>
          </p:cNvSpPr>
          <p:nvPr>
            <p:ph type="body" idx="1"/>
          </p:nvPr>
        </p:nvSpPr>
        <p:spPr/>
        <p:txBody>
          <a:bodyPr rIns="228600"/>
          <a:lstStyle/>
          <a:p>
            <a:pPr>
              <a:spcBef>
                <a:spcPct val="35000"/>
              </a:spcBef>
            </a:pPr>
            <a:r>
              <a:rPr lang="en-US" altLang="en-US" dirty="0"/>
              <a:t>Regard injuries to the genitals or rectum with no reported trauma as evidence of sexual abuse in any patient.</a:t>
            </a:r>
          </a:p>
          <a:p>
            <a:pPr lvl="1">
              <a:spcBef>
                <a:spcPct val="35000"/>
              </a:spcBef>
            </a:pPr>
            <a:r>
              <a:rPr lang="en-US" altLang="en-US" dirty="0"/>
              <a:t>Geriatric patients with altered mental status may never be able to report sexual abuse.</a:t>
            </a:r>
          </a:p>
          <a:p>
            <a:pPr lvl="1">
              <a:spcBef>
                <a:spcPct val="35000"/>
              </a:spcBef>
            </a:pPr>
            <a:r>
              <a:rPr lang="en-US" altLang="en-US" dirty="0"/>
              <a:t>Many women do not report cases of sexual abuse because of shame and the pressure to forget.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pPr>
            <a:r>
              <a:rPr lang="en-US" altLang="en-US" dirty="0"/>
              <a:t>Review</a:t>
            </a:r>
          </a:p>
        </p:txBody>
      </p:sp>
      <p:sp>
        <p:nvSpPr>
          <p:cNvPr id="15667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LEAST common cause of death in patients over 65 years of age is:</a:t>
            </a:r>
          </a:p>
          <a:p>
            <a:pPr marL="1016000" lvl="1" indent="-444500">
              <a:spcBef>
                <a:spcPct val="35000"/>
              </a:spcBef>
              <a:buFontTx/>
              <a:buAutoNum type="alphaUcPeriod"/>
            </a:pPr>
            <a:r>
              <a:rPr lang="en-US" altLang="en-US" dirty="0"/>
              <a:t>stroke.</a:t>
            </a:r>
          </a:p>
          <a:p>
            <a:pPr marL="1016000" lvl="1" indent="-444500">
              <a:spcBef>
                <a:spcPct val="35000"/>
              </a:spcBef>
              <a:buFontTx/>
              <a:buAutoNum type="alphaUcPeriod"/>
            </a:pPr>
            <a:r>
              <a:rPr lang="en-US" altLang="en-US" dirty="0"/>
              <a:t>diabetes. </a:t>
            </a:r>
          </a:p>
          <a:p>
            <a:pPr marL="1016000" lvl="1" indent="-444500">
              <a:spcBef>
                <a:spcPct val="35000"/>
              </a:spcBef>
              <a:buFontTx/>
              <a:buAutoNum type="alphaUcPeriod"/>
            </a:pPr>
            <a:r>
              <a:rPr lang="en-US" altLang="en-US" dirty="0"/>
              <a:t>heart attack.</a:t>
            </a:r>
          </a:p>
          <a:p>
            <a:pPr marL="1016000" lvl="1" indent="-444500">
              <a:spcBef>
                <a:spcPct val="35000"/>
              </a:spcBef>
              <a:buFontTx/>
              <a:buAutoNum type="alphaUcPeriod"/>
            </a:pPr>
            <a:r>
              <a:rPr lang="en-US" altLang="en-US" dirty="0"/>
              <a:t>drug overdose.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pPr>
            <a:r>
              <a:rPr lang="en-US" altLang="en-US" dirty="0"/>
              <a:t>Review</a:t>
            </a:r>
          </a:p>
        </p:txBody>
      </p:sp>
      <p:sp>
        <p:nvSpPr>
          <p:cNvPr id="15769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leading causes of death in patients over 65 years of age are heart disease, diabetes, stroke, cancer, pulmonary diseases, and trauma. Drug overdose—intentional or unintentional—is not a leading cause of death in this age group.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pPr>
            <a:r>
              <a:rPr lang="en-US" altLang="en-US" dirty="0"/>
              <a:t>Review</a:t>
            </a:r>
          </a:p>
        </p:txBody>
      </p:sp>
      <p:sp>
        <p:nvSpPr>
          <p:cNvPr id="158723"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The LEAST common cause of death in patients over 65 years of age is:</a:t>
            </a:r>
          </a:p>
          <a:p>
            <a:pPr marL="1016000" lvl="1" indent="-444500">
              <a:spcBef>
                <a:spcPts val="840"/>
              </a:spcBef>
              <a:buFontTx/>
              <a:buAutoNum type="alphaUcPeriod"/>
            </a:pPr>
            <a:r>
              <a:rPr lang="en-US" altLang="en-US" dirty="0"/>
              <a:t>stroke.</a:t>
            </a:r>
            <a:br>
              <a:rPr lang="en-US" altLang="en-US" dirty="0"/>
            </a:br>
            <a:r>
              <a:rPr lang="en-US" altLang="en-US" b="1" dirty="0"/>
              <a:t>Rationale: </a:t>
            </a:r>
            <a:r>
              <a:rPr lang="en-US" altLang="en-US" dirty="0">
                <a:solidFill>
                  <a:srgbClr val="F37021"/>
                </a:solidFill>
              </a:rPr>
              <a:t>This is one of the common causes of death.</a:t>
            </a:r>
          </a:p>
          <a:p>
            <a:pPr marL="1016000" lvl="1" indent="-444500">
              <a:spcBef>
                <a:spcPts val="840"/>
              </a:spcBef>
              <a:buFontTx/>
              <a:buAutoNum type="alphaUcPeriod"/>
            </a:pPr>
            <a:r>
              <a:rPr lang="en-US" altLang="en-US" dirty="0"/>
              <a:t>diabetes. </a:t>
            </a:r>
            <a:br>
              <a:rPr lang="en-US" altLang="en-US" dirty="0"/>
            </a:br>
            <a:r>
              <a:rPr lang="en-US" altLang="en-US" b="1" dirty="0"/>
              <a:t>Rationale: </a:t>
            </a:r>
            <a:r>
              <a:rPr lang="en-US" altLang="en-US" dirty="0">
                <a:solidFill>
                  <a:srgbClr val="F37021"/>
                </a:solidFill>
              </a:rPr>
              <a:t>This is one of the common causes of death.</a:t>
            </a:r>
          </a:p>
          <a:p>
            <a:pPr marL="1016000" lvl="1" indent="-444500">
              <a:spcBef>
                <a:spcPts val="840"/>
              </a:spcBef>
              <a:buFontTx/>
              <a:buAutoNum type="alphaUcPeriod"/>
            </a:pPr>
            <a:r>
              <a:rPr lang="en-US" altLang="en-US" dirty="0"/>
              <a:t>heart attack.</a:t>
            </a:r>
            <a:br>
              <a:rPr lang="en-US" altLang="en-US" dirty="0"/>
            </a:br>
            <a:r>
              <a:rPr lang="en-US" altLang="en-US" b="1" dirty="0"/>
              <a:t>Rationale: </a:t>
            </a:r>
            <a:r>
              <a:rPr lang="en-US" altLang="en-US" dirty="0">
                <a:solidFill>
                  <a:srgbClr val="F37021"/>
                </a:solidFill>
              </a:rPr>
              <a:t>This is one of the common causes of death.</a:t>
            </a:r>
          </a:p>
          <a:p>
            <a:pPr marL="1016000" lvl="1" indent="-444500">
              <a:spcBef>
                <a:spcPts val="840"/>
              </a:spcBef>
              <a:buFontTx/>
              <a:buAutoNum type="alphaUcPeriod"/>
            </a:pPr>
            <a:r>
              <a:rPr lang="en-US" altLang="en-US" dirty="0"/>
              <a:t>drug overdose.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pPr>
            <a:r>
              <a:rPr lang="en-US" altLang="en-US" dirty="0"/>
              <a:t>Review</a:t>
            </a:r>
          </a:p>
        </p:txBody>
      </p:sp>
      <p:sp>
        <p:nvSpPr>
          <p:cNvPr id="159747"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According to the GEMS diamond, a person</a:t>
            </a:r>
            <a:r>
              <a:rPr lang="ja-JP" altLang="en-US"/>
              <a:t>’</a:t>
            </a:r>
            <a:r>
              <a:rPr lang="en-US" altLang="ja-JP" dirty="0"/>
              <a:t>s activities of daily living are evaluated during the:</a:t>
            </a:r>
          </a:p>
          <a:p>
            <a:pPr marL="1016000" lvl="1" indent="-444500">
              <a:spcBef>
                <a:spcPct val="35000"/>
              </a:spcBef>
              <a:buFontTx/>
              <a:buAutoNum type="alphaUcPeriod"/>
            </a:pPr>
            <a:r>
              <a:rPr lang="en-US" altLang="en-US" dirty="0"/>
              <a:t>SAMPLE history.</a:t>
            </a:r>
          </a:p>
          <a:p>
            <a:pPr marL="1016000" lvl="1" indent="-444500">
              <a:spcBef>
                <a:spcPct val="35000"/>
              </a:spcBef>
              <a:buFontTx/>
              <a:buAutoNum type="alphaUcPeriod"/>
            </a:pPr>
            <a:r>
              <a:rPr lang="en-US" altLang="en-US" dirty="0"/>
              <a:t>social assessment.</a:t>
            </a:r>
          </a:p>
          <a:p>
            <a:pPr marL="1016000" lvl="1" indent="-444500">
              <a:spcBef>
                <a:spcPct val="35000"/>
              </a:spcBef>
              <a:buFontTx/>
              <a:buAutoNum type="alphaUcPeriod"/>
            </a:pPr>
            <a:r>
              <a:rPr lang="en-US" altLang="en-US" dirty="0"/>
              <a:t>medical assessment.</a:t>
            </a:r>
          </a:p>
          <a:p>
            <a:pPr marL="1016000" lvl="1" indent="-444500">
              <a:spcBef>
                <a:spcPct val="35000"/>
              </a:spcBef>
              <a:buFontTx/>
              <a:buAutoNum type="alphaUcPeriod"/>
            </a:pPr>
            <a:r>
              <a:rPr lang="en-US" altLang="en-US" dirty="0"/>
              <a:t>environmental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pPr>
            <a:r>
              <a:rPr lang="en-US" altLang="en-US" dirty="0"/>
              <a:t>Review</a:t>
            </a:r>
          </a:p>
        </p:txBody>
      </p:sp>
      <p:sp>
        <p:nvSpPr>
          <p:cNvPr id="160771"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GEMS diamond was created to help you remember what is unique to older people. During the social assessment (the </a:t>
            </a:r>
            <a:r>
              <a:rPr lang="ja-JP" altLang="en-US" dirty="0"/>
              <a:t>“</a:t>
            </a:r>
            <a:r>
              <a:rPr lang="en-US" altLang="ja-JP" dirty="0"/>
              <a:t>S</a:t>
            </a:r>
            <a:r>
              <a:rPr lang="ja-JP" altLang="en-US" dirty="0"/>
              <a:t>”</a:t>
            </a:r>
            <a:r>
              <a:rPr lang="en-US" altLang="ja-JP" dirty="0"/>
              <a:t> in the GEMS diamond), the patient</a:t>
            </a:r>
            <a:r>
              <a:rPr lang="ja-JP" altLang="en-US" dirty="0"/>
              <a:t>’</a:t>
            </a:r>
            <a:r>
              <a:rPr lang="en-US" altLang="ja-JP" dirty="0"/>
              <a:t>s activities of daily living (eg, eating, dressing, bathing, toileting) are evaluated. Are these activities being provided? If so, by whom? Are there delays in obtaining food, medication, or other necessary items?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en-US" altLang="en-US" dirty="0"/>
              <a:t>Common Complaints and the Leading Causes of </a:t>
            </a:r>
            <a:br>
              <a:rPr lang="en-US" altLang="en-US" dirty="0"/>
            </a:br>
            <a:r>
              <a:rPr lang="en-US" altLang="en-US" dirty="0"/>
              <a:t>Death in Older People </a:t>
            </a:r>
            <a:r>
              <a:rPr lang="en-US" altLang="en-US" sz="2000" b="0" dirty="0"/>
              <a:t>(2 of 2)</a:t>
            </a:r>
            <a:endParaRPr lang="en-US" dirty="0"/>
          </a:p>
        </p:txBody>
      </p:sp>
      <p:pic>
        <p:nvPicPr>
          <p:cNvPr id="1026" name="Picture 2" descr="The table shows two sections. The section headers are common conditions and leading causes of death. The text under the section common conditions is as follows. Hypertension. Arthritis. Heart disease. Cancer. Diabetes mellitus. Asthma. Chronic bronchitis or emphysema. Stroke. The text under the section leading causes of death is as follows. Heart disease. Cancer. Injury. Chronic lower respiratory disease. Stroke. Alzheimer disease. Diabetes mellitus. Accidents. Influenza and pneumonia.&#10;" title="A table is titled Common Conditions and the Leading Causes of Death in Geriatric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461" y="1504221"/>
            <a:ext cx="3766820" cy="5150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pPr>
            <a:r>
              <a:rPr lang="en-US" altLang="en-US" dirty="0"/>
              <a:t>Review</a:t>
            </a:r>
            <a:endParaRPr lang="en-US" altLang="en-US" sz="2400" b="0" dirty="0"/>
          </a:p>
        </p:txBody>
      </p:sp>
      <p:sp>
        <p:nvSpPr>
          <p:cNvPr id="161795"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According to the GEMS diamond, a person</a:t>
            </a:r>
            <a:r>
              <a:rPr lang="ja-JP" altLang="en-US" dirty="0"/>
              <a:t>’</a:t>
            </a:r>
            <a:r>
              <a:rPr lang="en-US" altLang="ja-JP" dirty="0"/>
              <a:t>s activities of daily living are evaluated during the:</a:t>
            </a:r>
          </a:p>
          <a:p>
            <a:pPr marL="1016000" lvl="1" indent="-444500">
              <a:spcBef>
                <a:spcPct val="35000"/>
              </a:spcBef>
              <a:buFontTx/>
              <a:buAutoNum type="alphaUcPeriod"/>
            </a:pPr>
            <a:r>
              <a:rPr lang="en-US" altLang="en-US" dirty="0"/>
              <a:t>SAMPLE history.</a:t>
            </a:r>
            <a:br>
              <a:rPr lang="en-US" altLang="en-US" dirty="0"/>
            </a:br>
            <a:r>
              <a:rPr lang="en-US" altLang="en-US" b="1" dirty="0"/>
              <a:t>Rationale: </a:t>
            </a:r>
            <a:r>
              <a:rPr lang="en-US" altLang="en-US" dirty="0">
                <a:solidFill>
                  <a:srgbClr val="F37021"/>
                </a:solidFill>
              </a:rPr>
              <a:t>This is a mnemonic used when obtaining information during a focused history and physical exam.</a:t>
            </a:r>
          </a:p>
          <a:p>
            <a:pPr marL="1016000" lvl="1" indent="-444500">
              <a:spcBef>
                <a:spcPct val="35000"/>
              </a:spcBef>
              <a:buFontTx/>
              <a:buAutoNum type="alphaUcPeriod"/>
            </a:pPr>
            <a:r>
              <a:rPr lang="en-US" altLang="en-US" dirty="0"/>
              <a:t>social assessment.</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medical assessment.</a:t>
            </a:r>
            <a:br>
              <a:rPr lang="en-US" altLang="en-US" dirty="0"/>
            </a:br>
            <a:r>
              <a:rPr lang="en-US" altLang="en-US" b="1" dirty="0"/>
              <a:t>Rationale: </a:t>
            </a:r>
            <a:r>
              <a:rPr lang="ja-JP" altLang="en-US" dirty="0">
                <a:solidFill>
                  <a:srgbClr val="F37021"/>
                </a:solidFill>
              </a:rPr>
              <a:t>“</a:t>
            </a:r>
            <a:r>
              <a:rPr lang="en-US" altLang="ja-JP" dirty="0">
                <a:solidFill>
                  <a:srgbClr val="F37021"/>
                </a:solidFill>
              </a:rPr>
              <a:t>M</a:t>
            </a:r>
            <a:r>
              <a:rPr lang="ja-JP" altLang="en-US" dirty="0">
                <a:solidFill>
                  <a:srgbClr val="F37021"/>
                </a:solidFill>
              </a:rPr>
              <a:t>”</a:t>
            </a:r>
            <a:r>
              <a:rPr lang="en-US" altLang="ja-JP" dirty="0">
                <a:solidFill>
                  <a:srgbClr val="F37021"/>
                </a:solidFill>
              </a:rPr>
              <a:t> is obtained by a thorough medical history. It is important and is completed before the social assessment.</a:t>
            </a:r>
          </a:p>
          <a:p>
            <a:pPr marL="1016000" lvl="1" indent="-444500">
              <a:spcBef>
                <a:spcPct val="35000"/>
              </a:spcBef>
              <a:buFontTx/>
              <a:buAutoNum type="alphaUcPeriod" startAt="3"/>
            </a:pPr>
            <a:r>
              <a:rPr lang="en-US" altLang="en-US" dirty="0"/>
              <a:t>environmental assessment.</a:t>
            </a:r>
            <a:br>
              <a:rPr lang="en-US" altLang="en-US" dirty="0"/>
            </a:br>
            <a:r>
              <a:rPr lang="en-US" altLang="en-US" b="1" dirty="0"/>
              <a:t>Rationale: </a:t>
            </a:r>
            <a:r>
              <a:rPr lang="ja-JP" altLang="en-US" dirty="0">
                <a:solidFill>
                  <a:srgbClr val="F37021"/>
                </a:solidFill>
              </a:rPr>
              <a:t>“</a:t>
            </a:r>
            <a:r>
              <a:rPr lang="en-US" altLang="ja-JP" dirty="0">
                <a:solidFill>
                  <a:srgbClr val="F37021"/>
                </a:solidFill>
              </a:rPr>
              <a:t>E</a:t>
            </a:r>
            <a:r>
              <a:rPr lang="ja-JP" altLang="en-US" dirty="0">
                <a:solidFill>
                  <a:srgbClr val="F37021"/>
                </a:solidFill>
              </a:rPr>
              <a:t>”</a:t>
            </a:r>
            <a:r>
              <a:rPr lang="en-US" altLang="ja-JP" dirty="0">
                <a:solidFill>
                  <a:srgbClr val="F37021"/>
                </a:solidFill>
              </a:rPr>
              <a:t> is the assessment of the environment. It considers if the home is well kept, too hot or too cold, or poses any hazards.</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pPr>
            <a:r>
              <a:rPr lang="en-US" altLang="en-US" dirty="0"/>
              <a:t>Review</a:t>
            </a:r>
          </a:p>
        </p:txBody>
      </p:sp>
      <p:sp>
        <p:nvSpPr>
          <p:cNvPr id="163843"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condition that clouds the lens of the eye is called:</a:t>
            </a:r>
          </a:p>
          <a:p>
            <a:pPr marL="1016000" lvl="1" indent="-444500">
              <a:spcBef>
                <a:spcPct val="35000"/>
              </a:spcBef>
              <a:buFontTx/>
              <a:buAutoNum type="alphaUcPeriod"/>
            </a:pPr>
            <a:r>
              <a:rPr lang="en-US" altLang="en-US" dirty="0"/>
              <a:t>cataract.</a:t>
            </a:r>
          </a:p>
          <a:p>
            <a:pPr marL="1016000" lvl="1" indent="-444500">
              <a:spcBef>
                <a:spcPct val="35000"/>
              </a:spcBef>
              <a:buFontTx/>
              <a:buAutoNum type="alphaUcPeriod"/>
            </a:pPr>
            <a:r>
              <a:rPr lang="en-US" altLang="en-US" dirty="0"/>
              <a:t>nystagmus.</a:t>
            </a:r>
          </a:p>
          <a:p>
            <a:pPr marL="1016000" lvl="1" indent="-444500">
              <a:spcBef>
                <a:spcPct val="35000"/>
              </a:spcBef>
              <a:buFontTx/>
              <a:buAutoNum type="alphaUcPeriod"/>
            </a:pPr>
            <a:r>
              <a:rPr lang="en-US" altLang="en-US" dirty="0"/>
              <a:t>astigmatism.</a:t>
            </a:r>
          </a:p>
          <a:p>
            <a:pPr marL="1016000" lvl="1" indent="-444500">
              <a:spcBef>
                <a:spcPct val="35000"/>
              </a:spcBef>
              <a:buFontTx/>
              <a:buAutoNum type="alphaUcPeriod"/>
            </a:pPr>
            <a:r>
              <a:rPr lang="en-US" altLang="en-US" dirty="0"/>
              <a:t>glaucoma.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pPr>
            <a:r>
              <a:rPr lang="en-US" altLang="en-US" dirty="0"/>
              <a:t>Review</a:t>
            </a:r>
          </a:p>
        </p:txBody>
      </p:sp>
      <p:sp>
        <p:nvSpPr>
          <p:cNvPr id="164867"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As people get older, cataracts, or clouding of the lens of the eye, may interfere with vision. Glaucoma is a condition caused by increased intraocular pressure (IOP). Nystagmus is characterized by involuntary movement of the eyes. Astigmatism is an optical defect that causes blurred vision due to the inability of the eye to focus an object into a sharp, focused image on the retina.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pPr>
            <a:r>
              <a:rPr lang="en-US" altLang="en-US" dirty="0"/>
              <a:t>Review</a:t>
            </a:r>
          </a:p>
        </p:txBody>
      </p:sp>
      <p:sp>
        <p:nvSpPr>
          <p:cNvPr id="165891" name="Rectangle 3"/>
          <p:cNvSpPr>
            <a:spLocks noGrp="1" noChangeArrowheads="1"/>
          </p:cNvSpPr>
          <p:nvPr>
            <p:ph type="body" idx="1"/>
          </p:nvPr>
        </p:nvSpPr>
        <p:spPr>
          <a:xfrm>
            <a:off x="925830" y="1490870"/>
            <a:ext cx="9145270" cy="4699047"/>
          </a:xfrm>
        </p:spPr>
        <p:txBody>
          <a:bodyPr rIns="228600"/>
          <a:lstStyle/>
          <a:p>
            <a:pPr marL="457200" indent="-457200">
              <a:spcBef>
                <a:spcPct val="35000"/>
              </a:spcBef>
              <a:buFontTx/>
              <a:buAutoNum type="arabicPeriod" startAt="3"/>
            </a:pPr>
            <a:r>
              <a:rPr lang="en-US" altLang="en-US" dirty="0"/>
              <a:t>A condition that clouds the lens of the eye is called:</a:t>
            </a:r>
          </a:p>
          <a:p>
            <a:pPr marL="1016000" lvl="1" indent="-444500">
              <a:spcBef>
                <a:spcPts val="840"/>
              </a:spcBef>
              <a:buFontTx/>
              <a:buAutoNum type="alphaUcPeriod"/>
            </a:pPr>
            <a:r>
              <a:rPr lang="en-US" altLang="en-US" dirty="0"/>
              <a:t>cataract.</a:t>
            </a:r>
            <a:br>
              <a:rPr lang="en-US" altLang="en-US" dirty="0"/>
            </a:br>
            <a:r>
              <a:rPr lang="en-US" altLang="en-US" b="1" dirty="0"/>
              <a:t>Rationale: </a:t>
            </a:r>
            <a:r>
              <a:rPr lang="en-US" altLang="en-US" dirty="0">
                <a:solidFill>
                  <a:srgbClr val="F37021"/>
                </a:solidFill>
              </a:rPr>
              <a:t>Correct answer</a:t>
            </a:r>
          </a:p>
          <a:p>
            <a:pPr marL="1016000" lvl="1" indent="-444500">
              <a:spcBef>
                <a:spcPts val="840"/>
              </a:spcBef>
              <a:buFontTx/>
              <a:buAutoNum type="alphaUcPeriod"/>
            </a:pPr>
            <a:r>
              <a:rPr lang="en-US" altLang="en-US" dirty="0"/>
              <a:t>nystagmus.</a:t>
            </a:r>
            <a:br>
              <a:rPr lang="en-US" altLang="en-US" dirty="0"/>
            </a:br>
            <a:r>
              <a:rPr lang="en-US" altLang="en-US" b="1" dirty="0"/>
              <a:t>Rationale: </a:t>
            </a:r>
            <a:r>
              <a:rPr lang="en-US" altLang="en-US" dirty="0">
                <a:solidFill>
                  <a:srgbClr val="F37021"/>
                </a:solidFill>
              </a:rPr>
              <a:t>This is a horizontal, involuntary movement of the eyes.</a:t>
            </a:r>
          </a:p>
          <a:p>
            <a:pPr marL="1016000" lvl="1" indent="-444500">
              <a:spcBef>
                <a:spcPts val="840"/>
              </a:spcBef>
              <a:buFontTx/>
              <a:buAutoNum type="alphaUcPeriod"/>
            </a:pPr>
            <a:r>
              <a:rPr lang="en-US" altLang="en-US" dirty="0"/>
              <a:t>astigmatism.</a:t>
            </a:r>
            <a:br>
              <a:rPr lang="en-US" altLang="en-US" dirty="0"/>
            </a:br>
            <a:r>
              <a:rPr lang="en-US" altLang="en-US" b="1" dirty="0"/>
              <a:t>Rationale: </a:t>
            </a:r>
            <a:r>
              <a:rPr lang="en-US" altLang="en-US" dirty="0">
                <a:solidFill>
                  <a:srgbClr val="F37021"/>
                </a:solidFill>
              </a:rPr>
              <a:t>This is an optical defect that causes blurred vision.</a:t>
            </a:r>
          </a:p>
          <a:p>
            <a:pPr marL="1016000" lvl="1" indent="-444500">
              <a:spcBef>
                <a:spcPts val="840"/>
              </a:spcBef>
              <a:buFontTx/>
              <a:buAutoNum type="alphaUcPeriod"/>
            </a:pPr>
            <a:r>
              <a:rPr lang="en-US" altLang="en-US" dirty="0"/>
              <a:t>glaucoma.</a:t>
            </a:r>
            <a:br>
              <a:rPr lang="en-US" altLang="en-US" dirty="0"/>
            </a:br>
            <a:r>
              <a:rPr lang="en-US" altLang="en-US" b="1" dirty="0"/>
              <a:t>Rationale: </a:t>
            </a:r>
            <a:r>
              <a:rPr lang="en-US" altLang="en-US" dirty="0">
                <a:solidFill>
                  <a:srgbClr val="F37021"/>
                </a:solidFill>
              </a:rPr>
              <a:t>This is a condition caused by increased intraocular pressure (IOP).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pPr>
            <a:r>
              <a:rPr lang="en-US" altLang="en-US" dirty="0"/>
              <a:t>Review</a:t>
            </a:r>
          </a:p>
        </p:txBody>
      </p:sp>
      <p:sp>
        <p:nvSpPr>
          <p:cNvPr id="166915" name="Rectangle 3"/>
          <p:cNvSpPr>
            <a:spLocks noGrp="1" noChangeArrowheads="1"/>
          </p:cNvSpPr>
          <p:nvPr>
            <p:ph type="body" idx="1"/>
          </p:nvPr>
        </p:nvSpPr>
        <p:spPr/>
        <p:txBody>
          <a:bodyPr rIns="228600"/>
          <a:lstStyle/>
          <a:p>
            <a:pPr marL="457200" indent="-457200">
              <a:spcBef>
                <a:spcPct val="20000"/>
              </a:spcBef>
              <a:buFontTx/>
              <a:buAutoNum type="arabicPeriod" startAt="4"/>
            </a:pPr>
            <a:r>
              <a:rPr lang="en-US" altLang="en-US" sz="2200" dirty="0"/>
              <a:t>You are called to a neatly kept residence for an 80-year-old woman who lives by herself. She burned her hand on the stove and experienced a full-thickness burn. When treating this patient, it is important to note that: </a:t>
            </a:r>
          </a:p>
          <a:p>
            <a:pPr marL="1016000" lvl="1" indent="-444500">
              <a:spcBef>
                <a:spcPts val="840"/>
              </a:spcBef>
              <a:buFontTx/>
              <a:buAutoNum type="alphaUcPeriod"/>
            </a:pPr>
            <a:r>
              <a:rPr lang="en-US" altLang="en-US" dirty="0"/>
              <a:t>there is a high likelihood that she has been abused.</a:t>
            </a:r>
          </a:p>
          <a:p>
            <a:pPr marL="1016000" lvl="1" indent="-444500">
              <a:spcBef>
                <a:spcPts val="840"/>
              </a:spcBef>
              <a:buFontTx/>
              <a:buAutoNum type="alphaUcPeriod"/>
            </a:pPr>
            <a:r>
              <a:rPr lang="en-US" altLang="en-US" dirty="0"/>
              <a:t>isolated full-thickness burns to the hand are not critical burns.</a:t>
            </a:r>
          </a:p>
          <a:p>
            <a:pPr marL="1016000" lvl="1" indent="-444500">
              <a:spcBef>
                <a:spcPts val="840"/>
              </a:spcBef>
              <a:buFontTx/>
              <a:buAutoNum type="alphaUcPeriod"/>
            </a:pPr>
            <a:r>
              <a:rPr lang="en-US" altLang="en-US" dirty="0"/>
              <a:t>this patient should probably be placed in an assisted-living center.</a:t>
            </a:r>
          </a:p>
          <a:p>
            <a:pPr marL="1016000" lvl="1" indent="-444500">
              <a:spcBef>
                <a:spcPts val="840"/>
              </a:spcBef>
              <a:buFontTx/>
              <a:buAutoNum type="alphaUcPeriod"/>
            </a:pPr>
            <a:r>
              <a:rPr lang="en-US" altLang="en-US" dirty="0"/>
              <a:t>slowing of reflexes causes a delayed pain reaction in older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pPr>
            <a:r>
              <a:rPr lang="en-US" altLang="en-US" dirty="0"/>
              <a:t>Review</a:t>
            </a:r>
          </a:p>
        </p:txBody>
      </p:sp>
      <p:sp>
        <p:nvSpPr>
          <p:cNvPr id="167939"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latin typeface="Arial"/>
                <a:cs typeface="Arial"/>
              </a:rPr>
              <a:t>Rationale: </a:t>
            </a:r>
            <a:r>
              <a:rPr lang="en-US" altLang="en-US" dirty="0">
                <a:latin typeface="Arial"/>
                <a:cs typeface="Arial"/>
              </a:rPr>
              <a:t>In older patients, the sense of touch decreases due to a loss of the end nerve fibers. This loss, in conjunction with slowing of the peripheral nervous system, causes a delayed reaction to pain. In this particular scenario, there is no indication that the patient has been abused. Partial- and full-thickness burns to the hands, feet, face, and genitalia are considered critical burns, regardless of the patient</a:t>
            </a:r>
            <a:r>
              <a:rPr lang="ja-JP" altLang="en-US" dirty="0">
                <a:latin typeface="Arial"/>
                <a:cs typeface="Arial"/>
              </a:rPr>
              <a:t>’</a:t>
            </a:r>
            <a:r>
              <a:rPr lang="en-US" altLang="ja-JP" dirty="0">
                <a:latin typeface="Arial"/>
                <a:cs typeface="Arial"/>
              </a:rPr>
              <a:t>s age.</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pPr>
            <a:r>
              <a:rPr lang="en-US" altLang="en-US" dirty="0"/>
              <a:t>Review</a:t>
            </a:r>
            <a:endParaRPr lang="en-US" altLang="en-US" sz="2400" b="0" dirty="0"/>
          </a:p>
        </p:txBody>
      </p:sp>
      <p:sp>
        <p:nvSpPr>
          <p:cNvPr id="168963"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You are called to a neatly kept residence for an 80-year-old woman who lives by herself. She burned her hand on the stove and experienced a full-thickness burn. When treating this patient, it is important to note that: </a:t>
            </a:r>
          </a:p>
          <a:p>
            <a:pPr marL="1016000" lvl="1" indent="-444500">
              <a:spcBef>
                <a:spcPct val="35000"/>
              </a:spcBef>
              <a:buFontTx/>
              <a:buAutoNum type="alphaUcPeriod"/>
            </a:pPr>
            <a:r>
              <a:rPr lang="en-US" altLang="en-US" dirty="0"/>
              <a:t>there is a high likelihood that she has been abused.</a:t>
            </a:r>
            <a:br>
              <a:rPr lang="en-US" altLang="en-US" dirty="0"/>
            </a:br>
            <a:r>
              <a:rPr lang="en-US" altLang="en-US" b="1" dirty="0"/>
              <a:t>Rationale: </a:t>
            </a:r>
            <a:r>
              <a:rPr lang="en-US" altLang="en-US" dirty="0">
                <a:solidFill>
                  <a:srgbClr val="F37021"/>
                </a:solidFill>
              </a:rPr>
              <a:t>There is no indication of abuse in this situation.</a:t>
            </a:r>
          </a:p>
          <a:p>
            <a:pPr marL="1016000" lvl="1" indent="-444500">
              <a:spcBef>
                <a:spcPct val="35000"/>
              </a:spcBef>
              <a:buFontTx/>
              <a:buAutoNum type="alphaUcPeriod"/>
            </a:pPr>
            <a:r>
              <a:rPr lang="en-US" altLang="en-US" dirty="0"/>
              <a:t>isolated full-thickness burns to the hand are not critical burns.</a:t>
            </a:r>
            <a:br>
              <a:rPr lang="en-US" altLang="en-US" dirty="0"/>
            </a:br>
            <a:r>
              <a:rPr lang="en-US" altLang="en-US" b="1" dirty="0"/>
              <a:t>Rationale: </a:t>
            </a:r>
            <a:r>
              <a:rPr lang="en-US" altLang="en-US" dirty="0">
                <a:solidFill>
                  <a:srgbClr val="F37021"/>
                </a:solidFill>
              </a:rPr>
              <a:t>Any full-thickness burns of the hands, face, feet, or genitalia are considered critical.</a:t>
            </a:r>
          </a:p>
          <a:p>
            <a:pPr marL="1016000" lvl="1" indent="-444500">
              <a:spcBef>
                <a:spcPct val="35000"/>
              </a:spcBef>
              <a:buFontTx/>
              <a:buAutoNum type="alphaUcPeriod" startAt="3"/>
            </a:pPr>
            <a:r>
              <a:rPr lang="en-US" altLang="en-US" dirty="0"/>
              <a:t>this patient should probably be placed in an assisted-living center.</a:t>
            </a:r>
            <a:br>
              <a:rPr lang="en-US" altLang="en-US" dirty="0"/>
            </a:br>
            <a:r>
              <a:rPr lang="en-US" altLang="en-US" b="1" dirty="0"/>
              <a:t>Rationale: </a:t>
            </a:r>
            <a:r>
              <a:rPr lang="en-US" altLang="en-US" dirty="0">
                <a:solidFill>
                  <a:srgbClr val="F37021"/>
                </a:solidFill>
              </a:rPr>
              <a:t>This is no indication that the patient cannot take care of herself.</a:t>
            </a:r>
          </a:p>
          <a:p>
            <a:pPr marL="1016000" lvl="1" indent="-444500">
              <a:spcBef>
                <a:spcPct val="35000"/>
              </a:spcBef>
              <a:buFontTx/>
              <a:buAutoNum type="alphaUcPeriod" startAt="3"/>
            </a:pPr>
            <a:r>
              <a:rPr lang="en-US" altLang="en-US" dirty="0"/>
              <a:t>slowing of reflexes causes a delayed pain reaction in older people.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034" name="Rectangle 1026"/>
          <p:cNvSpPr>
            <a:spLocks noGrp="1" noChangeArrowheads="1"/>
          </p:cNvSpPr>
          <p:nvPr>
            <p:ph type="title"/>
          </p:nvPr>
        </p:nvSpPr>
        <p:spPr/>
        <p:txBody>
          <a:bodyPr/>
          <a:lstStyle/>
          <a:p>
            <a:pPr>
              <a:lnSpc>
                <a:spcPct val="85000"/>
              </a:lnSpc>
            </a:pPr>
            <a:r>
              <a:rPr lang="en-US" altLang="en-US" dirty="0"/>
              <a:t>Review</a:t>
            </a:r>
          </a:p>
        </p:txBody>
      </p:sp>
      <p:sp>
        <p:nvSpPr>
          <p:cNvPr id="172035" name="Rectangle 1027"/>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The slow onset of progressive disorientation, shortened attention span, and loss of cognitive function is called:</a:t>
            </a:r>
          </a:p>
          <a:p>
            <a:pPr marL="1016000" lvl="1" indent="-444500">
              <a:spcBef>
                <a:spcPct val="35000"/>
              </a:spcBef>
              <a:buFontTx/>
              <a:buAutoNum type="alphaUcPeriod"/>
            </a:pPr>
            <a:r>
              <a:rPr lang="en-US" altLang="en-US" dirty="0"/>
              <a:t>senility. </a:t>
            </a:r>
          </a:p>
          <a:p>
            <a:pPr marL="1016000" lvl="1" indent="-444500">
              <a:spcBef>
                <a:spcPct val="35000"/>
              </a:spcBef>
              <a:buFontTx/>
              <a:buAutoNum type="alphaUcPeriod"/>
            </a:pPr>
            <a:r>
              <a:rPr lang="en-US" altLang="en-US" dirty="0"/>
              <a:t>delirium.</a:t>
            </a:r>
          </a:p>
          <a:p>
            <a:pPr marL="1016000" lvl="1" indent="-444500">
              <a:spcBef>
                <a:spcPct val="35000"/>
              </a:spcBef>
              <a:buFontTx/>
              <a:buAutoNum type="alphaUcPeriod"/>
            </a:pPr>
            <a:r>
              <a:rPr lang="en-US" altLang="en-US" dirty="0"/>
              <a:t>dementia.</a:t>
            </a:r>
          </a:p>
          <a:p>
            <a:pPr marL="1016000" lvl="1" indent="-444500">
              <a:spcBef>
                <a:spcPct val="35000"/>
              </a:spcBef>
              <a:buFontTx/>
              <a:buAutoNum type="alphaUcPeriod"/>
            </a:pPr>
            <a:r>
              <a:rPr lang="en-US" altLang="en-US" dirty="0"/>
              <a:t>delusion.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nSpc>
                <a:spcPct val="85000"/>
              </a:lnSpc>
            </a:pPr>
            <a:r>
              <a:rPr lang="en-US" altLang="en-US" dirty="0"/>
              <a:t>Review</a:t>
            </a:r>
          </a:p>
        </p:txBody>
      </p:sp>
      <p:sp>
        <p:nvSpPr>
          <p:cNvPr id="17305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Dementia is defined as the slow onset of progressive disorientation, shortened attention span, and loss of cognitive function. Alzheimer disease is an example of dementia. In contrast to dementia, delirium is an acutely altered mental status, such as that caused by hypoglycemia.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lnSpc>
                <a:spcPct val="85000"/>
              </a:lnSpc>
            </a:pPr>
            <a:r>
              <a:rPr lang="en-US" altLang="en-US" dirty="0"/>
              <a:t>Review</a:t>
            </a:r>
            <a:endParaRPr lang="en-US" altLang="en-US" sz="2400" b="0" dirty="0"/>
          </a:p>
        </p:txBody>
      </p:sp>
      <p:sp>
        <p:nvSpPr>
          <p:cNvPr id="174083"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The slow onset of progressive disorientation, shortened attention span, and loss of cognitive function is called:</a:t>
            </a:r>
          </a:p>
          <a:p>
            <a:pPr marL="1016000" lvl="1" indent="-444500">
              <a:spcBef>
                <a:spcPct val="35000"/>
              </a:spcBef>
              <a:buFontTx/>
              <a:buAutoNum type="alphaUcPeriod"/>
            </a:pPr>
            <a:r>
              <a:rPr lang="en-US" altLang="en-US" dirty="0"/>
              <a:t>senility. </a:t>
            </a:r>
            <a:br>
              <a:rPr lang="en-US" altLang="en-US" dirty="0"/>
            </a:br>
            <a:r>
              <a:rPr lang="en-US" altLang="en-US" b="1" dirty="0"/>
              <a:t>Rationale: </a:t>
            </a:r>
            <a:r>
              <a:rPr lang="en-US" altLang="en-US" dirty="0">
                <a:solidFill>
                  <a:srgbClr val="F37021"/>
                </a:solidFill>
              </a:rPr>
              <a:t>Senility causes forgetfulness and confusion. The person is mentally less acute in later life.</a:t>
            </a:r>
          </a:p>
          <a:p>
            <a:pPr marL="1016000" lvl="1" indent="-444500">
              <a:spcBef>
                <a:spcPct val="35000"/>
              </a:spcBef>
              <a:buFontTx/>
              <a:buAutoNum type="alphaUcPeriod"/>
            </a:pPr>
            <a:r>
              <a:rPr lang="en-US" altLang="en-US" dirty="0"/>
              <a:t>delirium.</a:t>
            </a:r>
            <a:br>
              <a:rPr lang="en-US" altLang="en-US" dirty="0"/>
            </a:br>
            <a:r>
              <a:rPr lang="en-US" altLang="en-US" b="1" dirty="0"/>
              <a:t>Rationale: </a:t>
            </a:r>
            <a:r>
              <a:rPr lang="en-US" altLang="en-US" dirty="0">
                <a:solidFill>
                  <a:srgbClr val="F37021"/>
                </a:solidFill>
              </a:rPr>
              <a:t>Delirium is an acutely altered mental status.</a:t>
            </a:r>
          </a:p>
          <a:p>
            <a:pPr marL="1016000" lvl="1" indent="-444500">
              <a:spcBef>
                <a:spcPct val="35000"/>
              </a:spcBef>
              <a:buFontTx/>
              <a:buAutoNum type="alphaUcPeriod" startAt="3"/>
            </a:pPr>
            <a:r>
              <a:rPr lang="en-US" altLang="en-US" dirty="0"/>
              <a:t>dementia.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delusion.</a:t>
            </a:r>
            <a:br>
              <a:rPr lang="en-US" altLang="en-US" dirty="0"/>
            </a:br>
            <a:r>
              <a:rPr lang="en-US" altLang="en-US" b="1" dirty="0"/>
              <a:t>Rationale: </a:t>
            </a:r>
            <a:r>
              <a:rPr lang="en-US" altLang="en-US" dirty="0">
                <a:solidFill>
                  <a:srgbClr val="F37021"/>
                </a:solidFill>
              </a:rPr>
              <a:t>Delusion is a fixed belief that is not shared by others and cannot be changed by reasonable argument.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Changes in the Body </a:t>
            </a:r>
            <a:endParaRPr lang="en-US" altLang="en-US" sz="2800" b="0" dirty="0"/>
          </a:p>
        </p:txBody>
      </p:sp>
      <p:sp>
        <p:nvSpPr>
          <p:cNvPr id="18435" name="Content Placeholder 2"/>
          <p:cNvSpPr>
            <a:spLocks noGrp="1"/>
          </p:cNvSpPr>
          <p:nvPr>
            <p:ph type="body" idx="1"/>
          </p:nvPr>
        </p:nvSpPr>
        <p:spPr/>
        <p:txBody>
          <a:bodyPr rIns="228600"/>
          <a:lstStyle/>
          <a:p>
            <a:pPr>
              <a:spcBef>
                <a:spcPct val="35000"/>
              </a:spcBef>
            </a:pPr>
            <a:r>
              <a:rPr lang="en-US" altLang="en-US" dirty="0"/>
              <a:t>The aging process is accompanied by changes in physiologic function.</a:t>
            </a:r>
          </a:p>
          <a:p>
            <a:pPr lvl="1">
              <a:spcBef>
                <a:spcPct val="35000"/>
              </a:spcBef>
            </a:pPr>
            <a:r>
              <a:rPr lang="en-US" altLang="en-US" dirty="0"/>
              <a:t>All tissues in the body undergo aging.</a:t>
            </a:r>
          </a:p>
          <a:p>
            <a:pPr lvl="1">
              <a:spcBef>
                <a:spcPct val="35000"/>
              </a:spcBef>
            </a:pPr>
            <a:r>
              <a:rPr lang="en-US" altLang="en-US" dirty="0"/>
              <a:t>Decrease in the functional capacity of various organ systems is normal, but can affect the way a patient responds to illness.</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nSpc>
                <a:spcPct val="85000"/>
              </a:lnSpc>
            </a:pPr>
            <a:r>
              <a:rPr lang="en-US" altLang="en-US" dirty="0"/>
              <a:t>Review</a:t>
            </a:r>
          </a:p>
        </p:txBody>
      </p:sp>
      <p:sp>
        <p:nvSpPr>
          <p:cNvPr id="176131" name="Rectangle 3"/>
          <p:cNvSpPr>
            <a:spLocks noGrp="1" noChangeArrowheads="1"/>
          </p:cNvSpPr>
          <p:nvPr>
            <p:ph type="body" idx="1"/>
          </p:nvPr>
        </p:nvSpPr>
        <p:spPr/>
        <p:txBody>
          <a:bodyPr rIns="228600"/>
          <a:lstStyle/>
          <a:p>
            <a:pPr marL="457200" indent="-457200">
              <a:spcBef>
                <a:spcPct val="15000"/>
              </a:spcBef>
              <a:buFontTx/>
              <a:buAutoNum type="arabicPeriod" startAt="6"/>
            </a:pPr>
            <a:r>
              <a:rPr lang="en-US" altLang="en-US" dirty="0"/>
              <a:t>A 71-year-old man with a history of hypertension and vascular disease presents with tearing abdominal pain. His blood pressure is 80/60 mm Hg, his heart rate is 120 beats/min, and his respirations are 28 breaths/min. Your assessment reveals that his abdomen is rigid and distended. Considering his medical history and vital signs, you should be MOST suspicious for a(n):</a:t>
            </a:r>
          </a:p>
          <a:p>
            <a:pPr marL="1016000" lvl="1" indent="-444500">
              <a:spcBef>
                <a:spcPts val="860"/>
              </a:spcBef>
              <a:buFontTx/>
              <a:buAutoNum type="alphaUcPeriod"/>
            </a:pPr>
            <a:r>
              <a:rPr lang="en-US" altLang="en-US" dirty="0"/>
              <a:t>aortic aneurysm.</a:t>
            </a:r>
          </a:p>
          <a:p>
            <a:pPr marL="1016000" lvl="1" indent="-444500">
              <a:spcBef>
                <a:spcPts val="860"/>
              </a:spcBef>
              <a:buFontTx/>
              <a:buAutoNum type="alphaUcPeriod"/>
            </a:pPr>
            <a:r>
              <a:rPr lang="en-US" altLang="en-US" dirty="0"/>
              <a:t>hemorrhagic stroke.</a:t>
            </a:r>
          </a:p>
          <a:p>
            <a:pPr marL="1016000" lvl="1" indent="-444500">
              <a:spcBef>
                <a:spcPts val="860"/>
              </a:spcBef>
              <a:buFontTx/>
              <a:buAutoNum type="alphaUcPeriod"/>
            </a:pPr>
            <a:r>
              <a:rPr lang="en-US" altLang="en-US" dirty="0"/>
              <a:t>acute myocardial infarction.</a:t>
            </a:r>
          </a:p>
          <a:p>
            <a:pPr marL="1016000" lvl="1" indent="-444500">
              <a:spcBef>
                <a:spcPts val="860"/>
              </a:spcBef>
              <a:buFontTx/>
              <a:buAutoNum type="alphaUcPeriod"/>
            </a:pPr>
            <a:r>
              <a:rPr lang="en-US" altLang="en-US" dirty="0"/>
              <a:t>infarction of the large intestine.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85000"/>
              </a:lnSpc>
            </a:pPr>
            <a:r>
              <a:rPr lang="en-US" altLang="en-US" dirty="0"/>
              <a:t>Review</a:t>
            </a:r>
          </a:p>
        </p:txBody>
      </p:sp>
      <p:sp>
        <p:nvSpPr>
          <p:cNvPr id="177155"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latin typeface="Arial"/>
                <a:cs typeface="Arial"/>
              </a:rPr>
              <a:t>Rationale: </a:t>
            </a:r>
            <a:r>
              <a:rPr lang="en-US" altLang="en-US" dirty="0">
                <a:latin typeface="Arial"/>
                <a:cs typeface="Arial"/>
              </a:rPr>
              <a:t>Arteriosclerosis is a vascular disease in which the arteries thicken, harden, and calcify. This places the patient at risk for stroke, heart disease, bowel infarction, and hypertension, among other conditions. Hypertension and vascular disease are significant risk factors for an aneurysm—a weakening in the wall of an artery. The patient</a:t>
            </a:r>
            <a:r>
              <a:rPr lang="ja-JP" altLang="en-US" dirty="0">
                <a:latin typeface="Arial"/>
                <a:cs typeface="Arial"/>
              </a:rPr>
              <a:t>’</a:t>
            </a:r>
            <a:r>
              <a:rPr lang="en-US" altLang="ja-JP" dirty="0">
                <a:latin typeface="Arial"/>
                <a:cs typeface="Arial"/>
              </a:rPr>
              <a:t>s vital signs; abdominal pain; and rigid, distended abdomen should make you highly suspicious for a leaking abdominal aortic aneurysm.</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(1 of 2)</a:t>
            </a:r>
          </a:p>
        </p:txBody>
      </p:sp>
      <p:sp>
        <p:nvSpPr>
          <p:cNvPr id="178179" name="Rectangle 3"/>
          <p:cNvSpPr>
            <a:spLocks noGrp="1" noChangeArrowheads="1"/>
          </p:cNvSpPr>
          <p:nvPr>
            <p:ph type="body" idx="1"/>
          </p:nvPr>
        </p:nvSpPr>
        <p:spPr/>
        <p:txBody>
          <a:bodyPr rIns="228600"/>
          <a:lstStyle/>
          <a:p>
            <a:pPr marL="457200" indent="-457200">
              <a:spcBef>
                <a:spcPct val="5000"/>
              </a:spcBef>
              <a:buFontTx/>
              <a:buAutoNum type="arabicPeriod" startAt="6"/>
            </a:pPr>
            <a:r>
              <a:rPr lang="en-US" altLang="en-US" sz="2100" dirty="0"/>
              <a:t>A 71-year-old man with a history of hypertension and vascular disease presents with tearing abdominal pain. His blood pressure is 80/60 mm Hg, his heart rate is 120 beats/min, and his respirations are 28 breaths/min. Your assessment reveals that his abdomen is rigid and distended. Considering his medical history and vital signs, you should be MOST suspicious for a(n):</a:t>
            </a:r>
          </a:p>
          <a:p>
            <a:pPr marL="1016000" lvl="1" indent="-444500">
              <a:spcBef>
                <a:spcPts val="846"/>
              </a:spcBef>
              <a:buFontTx/>
              <a:buAutoNum type="alphaUcPeriod"/>
            </a:pPr>
            <a:r>
              <a:rPr lang="en-US" altLang="en-US" sz="2100" dirty="0"/>
              <a:t>aortic aneurysm.</a:t>
            </a:r>
            <a:br>
              <a:rPr lang="en-US" altLang="en-US" sz="2100" dirty="0"/>
            </a:br>
            <a:r>
              <a:rPr lang="en-US" altLang="en-US" sz="2100" b="1" dirty="0"/>
              <a:t>Rationale: </a:t>
            </a:r>
            <a:r>
              <a:rPr lang="en-US" altLang="en-US" sz="2100" dirty="0">
                <a:solidFill>
                  <a:srgbClr val="F37021"/>
                </a:solidFill>
              </a:rPr>
              <a:t>Correct answer</a:t>
            </a:r>
          </a:p>
          <a:p>
            <a:pPr marL="1016000" lvl="1" indent="-444500">
              <a:spcBef>
                <a:spcPts val="846"/>
              </a:spcBef>
              <a:buFontTx/>
              <a:buAutoNum type="alphaUcPeriod"/>
            </a:pPr>
            <a:r>
              <a:rPr lang="en-US" altLang="en-US" sz="2100" dirty="0"/>
              <a:t>hemorrhagic stroke.</a:t>
            </a:r>
            <a:br>
              <a:rPr lang="en-US" altLang="en-US" sz="2100" dirty="0"/>
            </a:br>
            <a:r>
              <a:rPr lang="en-US" altLang="en-US" sz="2100" b="1" dirty="0"/>
              <a:t>Rationale: </a:t>
            </a:r>
            <a:r>
              <a:rPr lang="en-US" altLang="en-US" sz="2100" dirty="0">
                <a:solidFill>
                  <a:srgbClr val="F37021"/>
                </a:solidFill>
              </a:rPr>
              <a:t>This is when the patient complains of the worst headache of his life, loses the ability to speak, and eventually becomes difficult to arouse. It tends to worsen over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(2 of 2)</a:t>
            </a:r>
          </a:p>
        </p:txBody>
      </p:sp>
      <p:sp>
        <p:nvSpPr>
          <p:cNvPr id="179203" name="Rectangle 3"/>
          <p:cNvSpPr>
            <a:spLocks noGrp="1" noChangeArrowheads="1"/>
          </p:cNvSpPr>
          <p:nvPr>
            <p:ph type="body" idx="1"/>
          </p:nvPr>
        </p:nvSpPr>
        <p:spPr/>
        <p:txBody>
          <a:bodyPr rIns="228600"/>
          <a:lstStyle/>
          <a:p>
            <a:pPr marL="457200" indent="-457200">
              <a:spcBef>
                <a:spcPct val="0"/>
              </a:spcBef>
              <a:buFontTx/>
              <a:buAutoNum type="arabicPeriod" startAt="6"/>
            </a:pPr>
            <a:r>
              <a:rPr lang="en-US" altLang="en-US" sz="2100" dirty="0"/>
              <a:t>A 71-year-old man with a history of hypertension and vascular disease presents with tearing abdominal pain. His blood pressure is 80/60 mm Hg, his heart rate is 120 beats/min, and his respirations are 28 breaths/min. Your assessment reveals that his abdomen is rigid and distended. Considering his medical history and vital signs, you should be MOST suspicious for a(n):</a:t>
            </a:r>
          </a:p>
          <a:p>
            <a:pPr marL="1016000" lvl="1" indent="-444500">
              <a:spcBef>
                <a:spcPct val="35000"/>
              </a:spcBef>
              <a:buFontTx/>
              <a:buAutoNum type="alphaUcPeriod" startAt="3"/>
            </a:pPr>
            <a:r>
              <a:rPr lang="en-US" altLang="en-US" sz="2100" dirty="0"/>
              <a:t>acute myocardial infarction.</a:t>
            </a:r>
            <a:br>
              <a:rPr lang="en-US" altLang="en-US" sz="2100" dirty="0"/>
            </a:br>
            <a:r>
              <a:rPr lang="en-US" altLang="en-US" sz="2100" b="1" dirty="0"/>
              <a:t>Rationale: </a:t>
            </a:r>
            <a:r>
              <a:rPr lang="en-US" altLang="en-US" sz="2100" dirty="0">
                <a:solidFill>
                  <a:srgbClr val="F37021"/>
                </a:solidFill>
              </a:rPr>
              <a:t>Although the patient history could predispose him to an acute MI, the symptoms would be pain in the chest or shoulder, nausea, vomiting, a feeling of shortness of breath, and sweating.</a:t>
            </a:r>
          </a:p>
          <a:p>
            <a:pPr marL="1016000" lvl="1" indent="-444500">
              <a:spcBef>
                <a:spcPct val="35000"/>
              </a:spcBef>
              <a:buFontTx/>
              <a:buAutoNum type="alphaUcPeriod" startAt="3"/>
            </a:pPr>
            <a:r>
              <a:rPr lang="en-US" altLang="en-US" sz="2100" dirty="0"/>
              <a:t>infarction of the large intestine. </a:t>
            </a:r>
            <a:br>
              <a:rPr lang="en-US" altLang="en-US" sz="2100" dirty="0"/>
            </a:br>
            <a:r>
              <a:rPr lang="en-US" altLang="en-US" sz="2100" b="1" dirty="0"/>
              <a:t>Rationale: </a:t>
            </a:r>
            <a:r>
              <a:rPr lang="en-US" altLang="en-US" sz="2100" dirty="0">
                <a:solidFill>
                  <a:srgbClr val="F37021"/>
                </a:solidFill>
              </a:rPr>
              <a:t>If the large intestine ruptures, it would present with signs of peritonitis.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pPr>
            <a:r>
              <a:rPr lang="en-US" altLang="en-US" dirty="0"/>
              <a:t>Review</a:t>
            </a:r>
          </a:p>
        </p:txBody>
      </p:sp>
      <p:sp>
        <p:nvSpPr>
          <p:cNvPr id="181251"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Which of the following is a physiologic change that occurs during the process of aging?</a:t>
            </a:r>
          </a:p>
          <a:p>
            <a:pPr marL="1016000" lvl="1" indent="-444500">
              <a:spcBef>
                <a:spcPct val="35000"/>
              </a:spcBef>
              <a:buFontTx/>
              <a:buAutoNum type="alphaUcPeriod"/>
            </a:pPr>
            <a:r>
              <a:rPr lang="en-US" altLang="en-US" dirty="0"/>
              <a:t>Increased elasticity of the alveoli</a:t>
            </a:r>
          </a:p>
          <a:p>
            <a:pPr marL="1016000" lvl="1" indent="-444500">
              <a:spcBef>
                <a:spcPct val="35000"/>
              </a:spcBef>
              <a:buFontTx/>
              <a:buAutoNum type="alphaUcPeriod"/>
            </a:pPr>
            <a:r>
              <a:rPr lang="en-US" altLang="en-US" dirty="0"/>
              <a:t>A gradual decrease in blood pressure</a:t>
            </a:r>
          </a:p>
          <a:p>
            <a:pPr marL="1016000" lvl="1" indent="-444500">
              <a:spcBef>
                <a:spcPct val="35000"/>
              </a:spcBef>
              <a:buFontTx/>
              <a:buAutoNum type="alphaUcPeriod"/>
            </a:pPr>
            <a:r>
              <a:rPr lang="en-US" altLang="en-US" dirty="0"/>
              <a:t>A decline in kidney function</a:t>
            </a:r>
          </a:p>
          <a:p>
            <a:pPr marL="1016000" lvl="1" indent="-444500">
              <a:spcBef>
                <a:spcPct val="35000"/>
              </a:spcBef>
              <a:buFontTx/>
              <a:buAutoNum type="alphaUcPeriod"/>
            </a:pPr>
            <a:r>
              <a:rPr lang="en-US" altLang="en-US" dirty="0"/>
              <a:t>10% to 15% increase in brain weight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lnSpc>
                <a:spcPct val="85000"/>
              </a:lnSpc>
            </a:pPr>
            <a:r>
              <a:rPr lang="en-US" altLang="en-US" dirty="0"/>
              <a:t>Review</a:t>
            </a:r>
          </a:p>
        </p:txBody>
      </p:sp>
      <p:sp>
        <p:nvSpPr>
          <p:cNvPr id="182275"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As a person gets older, certain anatomic and physiologic changes occur. The alveoli in the lungs become less elastic, even though their overall size increases. Blood pressure gradually increases secondary to the process of arteriosclerosis (hardening of the arteries). A decline in kidney function occurs because of a decrease in the number of nephrons. By the age of 85 years, a 10% reduction in brain weight occurs, which causes an increased risk of head trauma.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85000"/>
              </a:lnSpc>
            </a:pPr>
            <a:r>
              <a:rPr lang="en-US" altLang="en-US" dirty="0"/>
              <a:t>Review</a:t>
            </a:r>
            <a:endParaRPr lang="en-US" altLang="en-US" sz="2400" b="0" dirty="0"/>
          </a:p>
        </p:txBody>
      </p:sp>
      <p:sp>
        <p:nvSpPr>
          <p:cNvPr id="18329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Which of the following is a physiologic change that occurs during the process of aging?</a:t>
            </a:r>
          </a:p>
          <a:p>
            <a:pPr marL="1016000" lvl="1" indent="-444500">
              <a:spcBef>
                <a:spcPct val="35000"/>
              </a:spcBef>
              <a:buFontTx/>
              <a:buAutoNum type="alphaUcPeriod"/>
            </a:pPr>
            <a:r>
              <a:rPr lang="en-US" altLang="en-US" dirty="0"/>
              <a:t>Increased elasticity of the alveoli</a:t>
            </a:r>
            <a:br>
              <a:rPr lang="en-US" altLang="en-US" dirty="0"/>
            </a:br>
            <a:r>
              <a:rPr lang="en-US" altLang="en-US" b="1" dirty="0"/>
              <a:t>Rationale: </a:t>
            </a:r>
            <a:r>
              <a:rPr lang="en-US" altLang="en-US" dirty="0">
                <a:solidFill>
                  <a:srgbClr val="F37021"/>
                </a:solidFill>
              </a:rPr>
              <a:t>With aging, alveoli lose some of their elasticity.</a:t>
            </a:r>
          </a:p>
          <a:p>
            <a:pPr marL="1016000" lvl="1" indent="-444500">
              <a:spcBef>
                <a:spcPct val="35000"/>
              </a:spcBef>
              <a:buFontTx/>
              <a:buAutoNum type="alphaUcPeriod"/>
            </a:pPr>
            <a:r>
              <a:rPr lang="en-US" altLang="en-US" dirty="0"/>
              <a:t>A gradual decrease in blood pressure</a:t>
            </a:r>
            <a:br>
              <a:rPr lang="en-US" altLang="en-US" dirty="0"/>
            </a:br>
            <a:r>
              <a:rPr lang="en-US" altLang="en-US" b="1" dirty="0"/>
              <a:t>Rationale: </a:t>
            </a:r>
            <a:r>
              <a:rPr lang="en-US" altLang="en-US" dirty="0">
                <a:solidFill>
                  <a:srgbClr val="F37021"/>
                </a:solidFill>
              </a:rPr>
              <a:t>Blood pressure generally increases due to arteriosclerosis.</a:t>
            </a:r>
          </a:p>
          <a:p>
            <a:pPr marL="1016000" lvl="1" indent="-444500">
              <a:spcBef>
                <a:spcPct val="35000"/>
              </a:spcBef>
              <a:buFontTx/>
              <a:buAutoNum type="alphaUcPeriod" startAt="3"/>
            </a:pPr>
            <a:r>
              <a:rPr lang="en-US" altLang="en-US" dirty="0"/>
              <a:t>A decline in kidney function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10% to 15% increase in brain weight</a:t>
            </a:r>
            <a:br>
              <a:rPr lang="en-US" altLang="en-US" dirty="0"/>
            </a:br>
            <a:r>
              <a:rPr lang="en-US" altLang="en-US" b="1" dirty="0"/>
              <a:t>Rationale: </a:t>
            </a:r>
            <a:r>
              <a:rPr lang="en-US" altLang="en-US" dirty="0">
                <a:solidFill>
                  <a:srgbClr val="F37021"/>
                </a:solidFill>
              </a:rPr>
              <a:t>The brain decreases in weight by 5% to 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nSpc>
                <a:spcPct val="85000"/>
              </a:lnSpc>
            </a:pPr>
            <a:r>
              <a:rPr lang="en-US" altLang="en-US" dirty="0"/>
              <a:t>Review</a:t>
            </a:r>
          </a:p>
        </p:txBody>
      </p:sp>
      <p:sp>
        <p:nvSpPr>
          <p:cNvPr id="18534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Which of the following conditions makes the elderly patient prone to fractures from even minor trauma? </a:t>
            </a:r>
          </a:p>
          <a:p>
            <a:pPr marL="1016000" lvl="1" indent="-444500">
              <a:spcBef>
                <a:spcPct val="35000"/>
              </a:spcBef>
              <a:buFontTx/>
              <a:buAutoNum type="alphaUcPeriod"/>
            </a:pPr>
            <a:r>
              <a:rPr lang="en-US" altLang="en-US" dirty="0"/>
              <a:t>Hypertension</a:t>
            </a:r>
          </a:p>
          <a:p>
            <a:pPr marL="1016000" lvl="1" indent="-444500">
              <a:spcBef>
                <a:spcPct val="35000"/>
              </a:spcBef>
              <a:buFontTx/>
              <a:buAutoNum type="alphaUcPeriod"/>
            </a:pPr>
            <a:r>
              <a:rPr lang="en-US" altLang="en-US" dirty="0"/>
              <a:t>Osteoporosis</a:t>
            </a:r>
          </a:p>
          <a:p>
            <a:pPr marL="1016000" lvl="1" indent="-444500">
              <a:spcBef>
                <a:spcPct val="35000"/>
              </a:spcBef>
              <a:buFontTx/>
              <a:buAutoNum type="alphaUcPeriod"/>
            </a:pPr>
            <a:r>
              <a:rPr lang="en-US" altLang="en-US" dirty="0"/>
              <a:t>Arteriosclerosis</a:t>
            </a:r>
          </a:p>
          <a:p>
            <a:pPr marL="1016000" lvl="1" indent="-444500">
              <a:spcBef>
                <a:spcPct val="35000"/>
              </a:spcBef>
              <a:buFontTx/>
              <a:buAutoNum type="alphaUcPeriod"/>
            </a:pPr>
            <a:r>
              <a:rPr lang="en-US" altLang="en-US" dirty="0"/>
              <a:t>Rheumatoid arthritis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nSpc>
                <a:spcPct val="85000"/>
              </a:lnSpc>
            </a:pPr>
            <a:r>
              <a:rPr lang="en-US" altLang="en-US" dirty="0"/>
              <a:t>Review</a:t>
            </a:r>
          </a:p>
        </p:txBody>
      </p:sp>
      <p:sp>
        <p:nvSpPr>
          <p:cNvPr id="186371"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Osteoporosis, a decrease in bone density that causes the bones to become brittle, makes elderly patients prone to fractures, even from minor trauma. It is especially common in postmenopausal women.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nSpc>
                <a:spcPct val="85000"/>
              </a:lnSpc>
            </a:pPr>
            <a:r>
              <a:rPr lang="en-US" altLang="en-US" dirty="0"/>
              <a:t>Review</a:t>
            </a:r>
            <a:endParaRPr lang="en-US" altLang="en-US" sz="2400" b="0" dirty="0"/>
          </a:p>
        </p:txBody>
      </p:sp>
      <p:sp>
        <p:nvSpPr>
          <p:cNvPr id="18739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Which of the following conditions makes the elderly patient prone to fractures from even minor trauma? </a:t>
            </a:r>
          </a:p>
          <a:p>
            <a:pPr marL="1016000" lvl="1" indent="-444500">
              <a:spcBef>
                <a:spcPct val="35000"/>
              </a:spcBef>
              <a:buFontTx/>
              <a:buAutoNum type="alphaUcPeriod"/>
            </a:pPr>
            <a:r>
              <a:rPr lang="en-US" altLang="en-US" dirty="0"/>
              <a:t>Hypertension</a:t>
            </a:r>
            <a:br>
              <a:rPr lang="en-US" altLang="en-US" dirty="0"/>
            </a:br>
            <a:r>
              <a:rPr lang="en-US" altLang="en-US" b="1" dirty="0"/>
              <a:t>Rationale: </a:t>
            </a:r>
            <a:r>
              <a:rPr lang="en-US" altLang="en-US" dirty="0">
                <a:solidFill>
                  <a:srgbClr val="F37021"/>
                </a:solidFill>
              </a:rPr>
              <a:t>This is high blood pressure.</a:t>
            </a:r>
          </a:p>
          <a:p>
            <a:pPr marL="1016000" lvl="1" indent="-444500">
              <a:spcBef>
                <a:spcPct val="35000"/>
              </a:spcBef>
              <a:buFontTx/>
              <a:buAutoNum type="alphaUcPeriod"/>
            </a:pPr>
            <a:r>
              <a:rPr lang="en-US" altLang="en-US" dirty="0"/>
              <a:t>Osteoporosis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Arteriosclerosis</a:t>
            </a:r>
            <a:br>
              <a:rPr lang="en-US" altLang="en-US" dirty="0"/>
            </a:br>
            <a:r>
              <a:rPr lang="en-US" altLang="en-US" b="1" dirty="0"/>
              <a:t>Rationale: </a:t>
            </a:r>
            <a:r>
              <a:rPr lang="en-US" altLang="en-US" dirty="0">
                <a:solidFill>
                  <a:srgbClr val="F37021"/>
                </a:solidFill>
              </a:rPr>
              <a:t>This is the stiffening or hardening of the arteries.</a:t>
            </a:r>
          </a:p>
          <a:p>
            <a:pPr marL="1016000" lvl="1" indent="-444500">
              <a:spcBef>
                <a:spcPct val="35000"/>
              </a:spcBef>
              <a:buFontTx/>
              <a:buAutoNum type="alphaUcPeriod" startAt="3"/>
            </a:pPr>
            <a:r>
              <a:rPr lang="en-US" altLang="en-US" dirty="0"/>
              <a:t>Rheumatoid arthritis</a:t>
            </a:r>
            <a:br>
              <a:rPr lang="en-US" altLang="en-US" dirty="0"/>
            </a:br>
            <a:r>
              <a:rPr lang="en-US" altLang="en-US" b="1" dirty="0"/>
              <a:t>Rationale: </a:t>
            </a:r>
            <a:r>
              <a:rPr lang="en-US" altLang="en-US" dirty="0">
                <a:solidFill>
                  <a:srgbClr val="F37021"/>
                </a:solidFill>
              </a:rPr>
              <a:t>This is an inflammatory disorder that affects the entire body and leads to degeneration and deformation of joints.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pPr>
            <a:r>
              <a:rPr lang="en-US" altLang="en-US" dirty="0"/>
              <a:t>Changes in the Respiratory System </a:t>
            </a:r>
            <a:r>
              <a:rPr lang="en-US" altLang="en-US" sz="2000" b="0" dirty="0"/>
              <a:t>(1 of 7)</a:t>
            </a:r>
          </a:p>
        </p:txBody>
      </p:sp>
      <p:sp>
        <p:nvSpPr>
          <p:cNvPr id="20483" name="Content Placeholder 2"/>
          <p:cNvSpPr>
            <a:spLocks noGrp="1"/>
          </p:cNvSpPr>
          <p:nvPr>
            <p:ph type="body" idx="1"/>
          </p:nvPr>
        </p:nvSpPr>
        <p:spPr/>
        <p:txBody>
          <a:bodyPr rIns="228600"/>
          <a:lstStyle/>
          <a:p>
            <a:pPr>
              <a:spcBef>
                <a:spcPct val="35000"/>
              </a:spcBef>
            </a:pPr>
            <a:r>
              <a:rPr lang="en-US" altLang="en-US" dirty="0"/>
              <a:t>Age-related changes can predispose an older adult to respiratory illness.</a:t>
            </a:r>
          </a:p>
          <a:p>
            <a:pPr lvl="1">
              <a:spcBef>
                <a:spcPct val="35000"/>
              </a:spcBef>
            </a:pPr>
            <a:r>
              <a:rPr lang="en-US" altLang="en-US" dirty="0"/>
              <a:t>Airway musculature becomes weakened.</a:t>
            </a:r>
          </a:p>
          <a:p>
            <a:pPr lvl="1">
              <a:spcBef>
                <a:spcPct val="35000"/>
              </a:spcBef>
            </a:pPr>
            <a:r>
              <a:rPr lang="en-US" altLang="en-US" dirty="0"/>
              <a:t>Alveoli in the lung tissue become enlarged and the elasticity decreases.</a:t>
            </a:r>
          </a:p>
          <a:p>
            <a:pPr lvl="1">
              <a:spcBef>
                <a:spcPct val="35000"/>
              </a:spcBef>
            </a:pPr>
            <a:r>
              <a:rPr lang="en-US" altLang="en-US" dirty="0"/>
              <a:t>The body</a:t>
            </a:r>
            <a:r>
              <a:rPr lang="ja-JP" altLang="en-US" dirty="0"/>
              <a:t>’</a:t>
            </a:r>
            <a:r>
              <a:rPr lang="en-US" altLang="ja-JP" dirty="0"/>
              <a:t>s chemoreceptors slow with age.</a:t>
            </a:r>
          </a:p>
          <a:p>
            <a:pPr lvl="1">
              <a:spcBef>
                <a:spcPts val="840"/>
              </a:spcBef>
            </a:pPr>
            <a:r>
              <a:rPr lang="en-US" altLang="en-US" dirty="0"/>
              <a:t>Decreased cough and gag reflexes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nSpc>
                <a:spcPct val="85000"/>
              </a:lnSpc>
            </a:pPr>
            <a:r>
              <a:rPr lang="en-US" altLang="en-US" dirty="0"/>
              <a:t>Review</a:t>
            </a:r>
          </a:p>
        </p:txBody>
      </p:sp>
      <p:sp>
        <p:nvSpPr>
          <p:cNvPr id="18944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Polypharmacy is a term used to describe a patient who takes: </a:t>
            </a:r>
          </a:p>
          <a:p>
            <a:pPr marL="1016000" lvl="1" indent="-444500">
              <a:spcBef>
                <a:spcPct val="35000"/>
              </a:spcBef>
              <a:buFontTx/>
              <a:buAutoNum type="alphaUcPeriod"/>
            </a:pPr>
            <a:r>
              <a:rPr lang="en-US" altLang="en-US" dirty="0"/>
              <a:t>multiple medications.</a:t>
            </a:r>
          </a:p>
          <a:p>
            <a:pPr marL="1016000" lvl="1" indent="-444500">
              <a:spcBef>
                <a:spcPct val="35000"/>
              </a:spcBef>
              <a:buFontTx/>
              <a:buAutoNum type="alphaUcPeriod"/>
            </a:pPr>
            <a:r>
              <a:rPr lang="en-US" altLang="en-US" dirty="0"/>
              <a:t>other people</a:t>
            </a:r>
            <a:r>
              <a:rPr lang="ja-JP" altLang="en-US" dirty="0"/>
              <a:t>’</a:t>
            </a:r>
            <a:r>
              <a:rPr lang="en-US" altLang="ja-JP" dirty="0"/>
              <a:t>s medications.</a:t>
            </a:r>
          </a:p>
          <a:p>
            <a:pPr marL="1016000" lvl="1" indent="-444500">
              <a:spcBef>
                <a:spcPct val="35000"/>
              </a:spcBef>
              <a:buFontTx/>
              <a:buAutoNum type="alphaUcPeriod"/>
            </a:pPr>
            <a:r>
              <a:rPr lang="en-US" altLang="en-US" dirty="0"/>
              <a:t>a medication more than once a day.</a:t>
            </a:r>
          </a:p>
          <a:p>
            <a:pPr marL="1016000" lvl="1" indent="-444500">
              <a:spcBef>
                <a:spcPct val="35000"/>
              </a:spcBef>
              <a:buFontTx/>
              <a:buAutoNum type="alphaUcPeriod"/>
            </a:pPr>
            <a:r>
              <a:rPr lang="en-US" altLang="en-US" dirty="0"/>
              <a:t>medication only when he or she feels the need 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nSpc>
                <a:spcPct val="85000"/>
              </a:lnSpc>
            </a:pPr>
            <a:r>
              <a:rPr lang="en-US" altLang="en-US" dirty="0"/>
              <a:t>Review</a:t>
            </a:r>
          </a:p>
        </p:txBody>
      </p:sp>
      <p:sp>
        <p:nvSpPr>
          <p:cNvPr id="19046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Polypharmacy is a term used to describe a patient who takes multiple medications every day. The more medications a patient takes, the greater the risk of a negative drug interaction.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nSpc>
                <a:spcPct val="85000"/>
              </a:lnSpc>
            </a:pPr>
            <a:r>
              <a:rPr lang="en-US" altLang="en-US" dirty="0"/>
              <a:t>Review</a:t>
            </a:r>
          </a:p>
        </p:txBody>
      </p:sp>
      <p:sp>
        <p:nvSpPr>
          <p:cNvPr id="19149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Polypharmacy is a term used to describe a patient who takes: </a:t>
            </a:r>
          </a:p>
          <a:p>
            <a:pPr marL="1016000" lvl="1" indent="-444500">
              <a:spcBef>
                <a:spcPts val="840"/>
              </a:spcBef>
              <a:buFontTx/>
              <a:buAutoNum type="alphaUcPeriod"/>
            </a:pPr>
            <a:r>
              <a:rPr lang="en-US" altLang="en-US" dirty="0"/>
              <a:t>multiple medications.</a:t>
            </a:r>
            <a:br>
              <a:rPr lang="en-US" altLang="en-US" dirty="0"/>
            </a:br>
            <a:r>
              <a:rPr lang="en-US" altLang="en-US" b="1" dirty="0"/>
              <a:t>Rationale: </a:t>
            </a:r>
            <a:r>
              <a:rPr lang="en-US" altLang="en-US" dirty="0">
                <a:solidFill>
                  <a:srgbClr val="F37021"/>
                </a:solidFill>
              </a:rPr>
              <a:t>Correct answer</a:t>
            </a:r>
          </a:p>
          <a:p>
            <a:pPr marL="1016000" lvl="1" indent="-444500">
              <a:spcBef>
                <a:spcPts val="840"/>
              </a:spcBef>
              <a:buFontTx/>
              <a:buAutoNum type="alphaUcPeriod"/>
            </a:pPr>
            <a:r>
              <a:rPr lang="en-US" altLang="en-US" dirty="0"/>
              <a:t>other people</a:t>
            </a:r>
            <a:r>
              <a:rPr lang="ja-JP" altLang="en-US" dirty="0"/>
              <a:t>’</a:t>
            </a:r>
            <a:r>
              <a:rPr lang="en-US" altLang="ja-JP" dirty="0"/>
              <a:t>s medication.</a:t>
            </a:r>
            <a:br>
              <a:rPr lang="en-US" altLang="ja-JP" dirty="0"/>
            </a:br>
            <a:r>
              <a:rPr lang="en-US" altLang="ja-JP" b="1" dirty="0"/>
              <a:t>Rationale: </a:t>
            </a:r>
            <a:r>
              <a:rPr lang="en-US" altLang="ja-JP" dirty="0">
                <a:solidFill>
                  <a:srgbClr val="F37021"/>
                </a:solidFill>
              </a:rPr>
              <a:t>This is incorrect. </a:t>
            </a:r>
          </a:p>
          <a:p>
            <a:pPr marL="1016000" lvl="1" indent="-444500">
              <a:spcBef>
                <a:spcPts val="840"/>
              </a:spcBef>
              <a:buFontTx/>
              <a:buAutoNum type="alphaUcPeriod"/>
            </a:pPr>
            <a:r>
              <a:rPr lang="en-US" altLang="en-US" dirty="0"/>
              <a:t>a medication more than once a day.</a:t>
            </a:r>
            <a:br>
              <a:rPr lang="en-US" altLang="en-US" dirty="0"/>
            </a:br>
            <a:r>
              <a:rPr lang="en-US" altLang="en-US" b="1" dirty="0"/>
              <a:t>Rationale: </a:t>
            </a:r>
            <a:r>
              <a:rPr lang="en-US" altLang="en-US" dirty="0">
                <a:solidFill>
                  <a:srgbClr val="F37021"/>
                </a:solidFill>
              </a:rPr>
              <a:t>Many medications are taken more than once a day.</a:t>
            </a:r>
          </a:p>
          <a:p>
            <a:pPr marL="1016000" lvl="1" indent="-444500">
              <a:spcBef>
                <a:spcPts val="840"/>
              </a:spcBef>
              <a:buFontTx/>
              <a:buAutoNum type="alphaUcPeriod"/>
            </a:pPr>
            <a:r>
              <a:rPr lang="en-US" altLang="en-US" dirty="0"/>
              <a:t>medication only when he or she feels the need to.</a:t>
            </a:r>
            <a:br>
              <a:rPr lang="en-US" altLang="en-US" dirty="0"/>
            </a:br>
            <a:r>
              <a:rPr lang="en-US" altLang="en-US" b="1" dirty="0"/>
              <a:t>Rationale: </a:t>
            </a:r>
            <a:r>
              <a:rPr lang="en-US" altLang="en-US" dirty="0">
                <a:solidFill>
                  <a:srgbClr val="F37021"/>
                </a:solidFill>
              </a:rPr>
              <a:t>This is considered noncompliant.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nSpc>
                <a:spcPct val="85000"/>
              </a:lnSpc>
            </a:pPr>
            <a:r>
              <a:rPr lang="en-US" altLang="en-US" dirty="0"/>
              <a:t>Review</a:t>
            </a:r>
          </a:p>
        </p:txBody>
      </p:sp>
      <p:sp>
        <p:nvSpPr>
          <p:cNvPr id="192515"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Inflicted bruises are commonly found in all of the following areas, EXCEPT:</a:t>
            </a:r>
          </a:p>
          <a:p>
            <a:pPr marL="1247775" lvl="1" indent="-444500">
              <a:spcBef>
                <a:spcPct val="35000"/>
              </a:spcBef>
              <a:buFontTx/>
              <a:buAutoNum type="alphaUcPeriod"/>
            </a:pPr>
            <a:r>
              <a:rPr lang="en-US" altLang="en-US" dirty="0"/>
              <a:t>the buttocks.</a:t>
            </a:r>
          </a:p>
          <a:p>
            <a:pPr marL="1247775" lvl="1" indent="-444500">
              <a:spcBef>
                <a:spcPct val="35000"/>
              </a:spcBef>
              <a:buFontTx/>
              <a:buAutoNum type="alphaUcPeriod"/>
            </a:pPr>
            <a:r>
              <a:rPr lang="en-US" altLang="en-US" dirty="0"/>
              <a:t>the lower back.</a:t>
            </a:r>
          </a:p>
          <a:p>
            <a:pPr marL="1247775" lvl="1" indent="-444500">
              <a:spcBef>
                <a:spcPct val="35000"/>
              </a:spcBef>
              <a:buFontTx/>
              <a:buAutoNum type="alphaUcPeriod"/>
            </a:pPr>
            <a:r>
              <a:rPr lang="en-US" altLang="en-US" dirty="0"/>
              <a:t>the inner thighs.</a:t>
            </a:r>
          </a:p>
          <a:p>
            <a:pPr marL="1247775" lvl="1" indent="-444500">
              <a:spcBef>
                <a:spcPct val="35000"/>
              </a:spcBef>
              <a:buFontTx/>
              <a:buAutoNum type="alphaUcPeriod"/>
            </a:pPr>
            <a:r>
              <a:rPr lang="en-US" altLang="en-US" dirty="0"/>
              <a:t>the forearms.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nSpc>
                <a:spcPct val="85000"/>
              </a:lnSpc>
            </a:pPr>
            <a:r>
              <a:rPr lang="en-US" altLang="en-US" dirty="0"/>
              <a:t>Review</a:t>
            </a:r>
          </a:p>
        </p:txBody>
      </p:sp>
      <p:sp>
        <p:nvSpPr>
          <p:cNvPr id="19353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Inflicted bruises are typically found on the buttocks and lower back, genitalia and inner thighs, cheek or earlobe, upper lip and inside the mouth, and neck. Bruises to these areas should increase your index of suspicion for abuse.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nSpc>
                <a:spcPct val="85000"/>
              </a:lnSpc>
            </a:pPr>
            <a:r>
              <a:rPr lang="en-US" altLang="en-US" dirty="0"/>
              <a:t>Review</a:t>
            </a:r>
          </a:p>
        </p:txBody>
      </p:sp>
      <p:sp>
        <p:nvSpPr>
          <p:cNvPr id="194563" name="Rectangle 3"/>
          <p:cNvSpPr>
            <a:spLocks noGrp="1" noChangeArrowheads="1"/>
          </p:cNvSpPr>
          <p:nvPr>
            <p:ph type="body" idx="1"/>
          </p:nvPr>
        </p:nvSpPr>
        <p:spPr/>
        <p:txBody>
          <a:bodyPr rIns="228600"/>
          <a:lstStyle/>
          <a:p>
            <a:pPr marL="688975" indent="-688975">
              <a:spcBef>
                <a:spcPct val="35000"/>
              </a:spcBef>
              <a:buFontTx/>
              <a:buAutoNum type="arabicPeriod" startAt="10"/>
            </a:pPr>
            <a:r>
              <a:rPr lang="en-US" altLang="en-US" dirty="0"/>
              <a:t>Inflicted bruises are commonly found in all of the following areas, EXCEPT:</a:t>
            </a:r>
          </a:p>
          <a:p>
            <a:pPr marL="1247775" lvl="1" indent="-444500">
              <a:spcBef>
                <a:spcPts val="852"/>
              </a:spcBef>
              <a:buFontTx/>
              <a:buAutoNum type="alphaUcPeriod"/>
            </a:pPr>
            <a:r>
              <a:rPr lang="en-US" altLang="en-US" dirty="0"/>
              <a:t>the buttocks.</a:t>
            </a:r>
            <a:br>
              <a:rPr lang="en-US" altLang="en-US" dirty="0"/>
            </a:br>
            <a:r>
              <a:rPr lang="en-US" altLang="en-US" b="1" dirty="0"/>
              <a:t>Rationale: </a:t>
            </a:r>
            <a:r>
              <a:rPr lang="en-US" altLang="en-US" dirty="0">
                <a:solidFill>
                  <a:srgbClr val="F37021"/>
                </a:solidFill>
              </a:rPr>
              <a:t>This is an area where bruises are typically inflected.</a:t>
            </a:r>
          </a:p>
          <a:p>
            <a:pPr marL="1247775" lvl="1" indent="-444500">
              <a:spcBef>
                <a:spcPts val="852"/>
              </a:spcBef>
              <a:buFontTx/>
              <a:buAutoNum type="alphaUcPeriod"/>
            </a:pPr>
            <a:r>
              <a:rPr lang="en-US" altLang="en-US" dirty="0"/>
              <a:t>the lower back.</a:t>
            </a:r>
            <a:br>
              <a:rPr lang="en-US" altLang="en-US" dirty="0"/>
            </a:br>
            <a:r>
              <a:rPr lang="en-US" altLang="en-US" b="1" dirty="0"/>
              <a:t>Rationale: </a:t>
            </a:r>
            <a:r>
              <a:rPr lang="en-US" altLang="en-US" dirty="0">
                <a:solidFill>
                  <a:srgbClr val="F37021"/>
                </a:solidFill>
              </a:rPr>
              <a:t>This is an area where bruises are typically inflected.</a:t>
            </a:r>
          </a:p>
          <a:p>
            <a:pPr marL="1247775" lvl="1" indent="-444500">
              <a:spcBef>
                <a:spcPts val="852"/>
              </a:spcBef>
              <a:buFontTx/>
              <a:buAutoNum type="alphaUcPeriod"/>
            </a:pPr>
            <a:r>
              <a:rPr lang="en-US" altLang="en-US" dirty="0"/>
              <a:t>the inner thighs.</a:t>
            </a:r>
            <a:br>
              <a:rPr lang="en-US" altLang="en-US" dirty="0"/>
            </a:br>
            <a:r>
              <a:rPr lang="en-US" altLang="en-US" b="1" dirty="0"/>
              <a:t>Rationale: </a:t>
            </a:r>
            <a:r>
              <a:rPr lang="en-US" altLang="en-US" dirty="0">
                <a:solidFill>
                  <a:srgbClr val="F37021"/>
                </a:solidFill>
              </a:rPr>
              <a:t>This is an area where bruises are typically inflected.</a:t>
            </a:r>
          </a:p>
          <a:p>
            <a:pPr marL="1247775" lvl="1" indent="-444500">
              <a:spcBef>
                <a:spcPts val="852"/>
              </a:spcBef>
              <a:buFontTx/>
              <a:buAutoNum type="alphaUcPeriod"/>
            </a:pPr>
            <a:r>
              <a:rPr lang="en-US" altLang="en-US" dirty="0"/>
              <a:t>the forearms.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Changes in the Respiratory System </a:t>
            </a:r>
            <a:r>
              <a:rPr lang="en-US" altLang="en-US" sz="2000" b="0" dirty="0"/>
              <a:t>(2 of 7)</a:t>
            </a:r>
          </a:p>
        </p:txBody>
      </p:sp>
      <p:sp>
        <p:nvSpPr>
          <p:cNvPr id="21507" name="Rectangle 3"/>
          <p:cNvSpPr>
            <a:spLocks noGrp="1" noChangeArrowheads="1"/>
          </p:cNvSpPr>
          <p:nvPr>
            <p:ph type="body" idx="1"/>
          </p:nvPr>
        </p:nvSpPr>
        <p:spPr/>
        <p:txBody>
          <a:bodyPr rIns="228600"/>
          <a:lstStyle/>
          <a:p>
            <a:pPr>
              <a:spcBef>
                <a:spcPct val="35000"/>
              </a:spcBef>
            </a:pPr>
            <a:r>
              <a:rPr lang="en-US" altLang="en-US" dirty="0"/>
              <a:t>Pneumonia</a:t>
            </a:r>
          </a:p>
          <a:p>
            <a:pPr lvl="1">
              <a:spcBef>
                <a:spcPct val="35000"/>
              </a:spcBef>
            </a:pPr>
            <a:r>
              <a:rPr lang="en-US" altLang="en-US" dirty="0"/>
              <a:t>Inflammation/infection of the lung from bacterial, viral, or fungal causes</a:t>
            </a:r>
          </a:p>
          <a:p>
            <a:pPr lvl="1">
              <a:spcBef>
                <a:spcPct val="35000"/>
              </a:spcBef>
            </a:pPr>
            <a:r>
              <a:rPr lang="en-US" altLang="en-US" dirty="0"/>
              <a:t>Leading cause of death from infection in Americans older than 65 years</a:t>
            </a:r>
          </a:p>
          <a:p>
            <a:pPr lvl="1">
              <a:spcBef>
                <a:spcPct val="35000"/>
              </a:spcBef>
            </a:pPr>
            <a:r>
              <a:rPr lang="en-US" altLang="en-US" dirty="0"/>
              <a:t>Aging causes some immune suppression and increases the risk of contracting infections like pneumonia.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nSpc>
                <a:spcPct val="85000"/>
              </a:lnSpc>
            </a:pPr>
            <a:r>
              <a:rPr lang="en-US" altLang="en-US" dirty="0"/>
              <a:t>Changes in the Respiratory System </a:t>
            </a:r>
            <a:r>
              <a:rPr lang="en-US" altLang="en-US" sz="2000" b="0" dirty="0"/>
              <a:t>(3 of 7)</a:t>
            </a:r>
          </a:p>
        </p:txBody>
      </p:sp>
      <p:sp>
        <p:nvSpPr>
          <p:cNvPr id="22531" name="Rectangle 3"/>
          <p:cNvSpPr>
            <a:spLocks noGrp="1" noChangeArrowheads="1"/>
          </p:cNvSpPr>
          <p:nvPr>
            <p:ph type="body" idx="1"/>
          </p:nvPr>
        </p:nvSpPr>
        <p:spPr/>
        <p:txBody>
          <a:bodyPr rIns="228600"/>
          <a:lstStyle/>
          <a:p>
            <a:pPr>
              <a:spcBef>
                <a:spcPct val="35000"/>
              </a:spcBef>
            </a:pPr>
            <a:r>
              <a:rPr lang="en-US" altLang="en-US" dirty="0"/>
              <a:t>Pneumonia (cont</a:t>
            </a:r>
            <a:r>
              <a:rPr lang="ja-JP" altLang="en-US" dirty="0"/>
              <a:t>’</a:t>
            </a:r>
            <a:r>
              <a:rPr lang="en-US" altLang="ja-JP" dirty="0"/>
              <a:t>d)</a:t>
            </a:r>
          </a:p>
          <a:p>
            <a:pPr lvl="1">
              <a:spcBef>
                <a:spcPct val="35000"/>
              </a:spcBef>
            </a:pPr>
            <a:r>
              <a:rPr lang="en-US" altLang="en-US" dirty="0"/>
              <a:t>Increased mucus production, pulmonary secretions, and infection all interfere with the ability of the alveoli to oxygenate the blood. </a:t>
            </a:r>
          </a:p>
          <a:p>
            <a:pPr lvl="1">
              <a:spcBef>
                <a:spcPct val="35000"/>
              </a:spcBef>
            </a:pPr>
            <a:r>
              <a:rPr lang="en-US" altLang="en-US" dirty="0"/>
              <a:t>Management of pneumonia is the same for any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7)</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Special Patient Populations</a:t>
            </a:r>
          </a:p>
          <a:p>
            <a:pPr marL="0" indent="0" eaLnBrk="1" hangingPunct="1">
              <a:spcBef>
                <a:spcPct val="35000"/>
              </a:spcBef>
              <a:buFontTx/>
              <a:buNone/>
            </a:pPr>
            <a:r>
              <a:rPr lang="en-US" altLang="en-US" dirty="0"/>
              <a:t>Applies a fundamental knowledge of growth, development, and aging and assessment findings to provide basic emergency care and transportation for a patient with special needs.</a:t>
            </a:r>
          </a:p>
          <a:p>
            <a:pPr marL="0" indent="0" eaLnBrk="1" hangingPunct="1">
              <a:lnSpc>
                <a:spcPct val="90000"/>
              </a:lnSpc>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Changes in the Respiratory System </a:t>
            </a:r>
            <a:r>
              <a:rPr lang="en-US" altLang="en-US" sz="2000" b="0" dirty="0"/>
              <a:t>(4 of 7)</a:t>
            </a:r>
          </a:p>
        </p:txBody>
      </p:sp>
      <p:sp>
        <p:nvSpPr>
          <p:cNvPr id="23555" name="Content Placeholder 2"/>
          <p:cNvSpPr>
            <a:spLocks noGrp="1"/>
          </p:cNvSpPr>
          <p:nvPr>
            <p:ph type="body" idx="1"/>
          </p:nvPr>
        </p:nvSpPr>
        <p:spPr/>
        <p:txBody>
          <a:bodyPr rIns="228600"/>
          <a:lstStyle/>
          <a:p>
            <a:pPr>
              <a:spcBef>
                <a:spcPct val="35000"/>
              </a:spcBef>
            </a:pPr>
            <a:r>
              <a:rPr lang="en-US" altLang="en-US" dirty="0"/>
              <a:t>Pulmonary embolism</a:t>
            </a:r>
          </a:p>
          <a:p>
            <a:pPr lvl="1">
              <a:spcBef>
                <a:spcPct val="35000"/>
              </a:spcBef>
            </a:pPr>
            <a:r>
              <a:rPr lang="en-US" altLang="en-US" dirty="0"/>
              <a:t>Sudden blockage of an artery by a venous clot</a:t>
            </a:r>
          </a:p>
          <a:p>
            <a:pPr lvl="1">
              <a:spcBef>
                <a:spcPct val="35000"/>
              </a:spcBef>
            </a:pPr>
            <a:r>
              <a:rPr lang="en-US" altLang="en-US" dirty="0"/>
              <a:t>A patient will present with shortness of breath and sometimes chest pain.</a:t>
            </a:r>
          </a:p>
          <a:p>
            <a:pPr lvl="1">
              <a:spcBef>
                <a:spcPct val="35000"/>
              </a:spcBef>
            </a:pPr>
            <a:r>
              <a:rPr lang="en-US" altLang="en-US" dirty="0"/>
              <a:t>Can be confused with a cardiac, lung, or musculoskeletal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nSpc>
                <a:spcPct val="85000"/>
              </a:lnSpc>
            </a:pPr>
            <a:r>
              <a:rPr lang="en-US" altLang="en-US" dirty="0"/>
              <a:t>Changes in the Respiratory System </a:t>
            </a:r>
            <a:r>
              <a:rPr lang="en-US" altLang="en-US" sz="2000" b="0" dirty="0"/>
              <a:t>(5 of 7)</a:t>
            </a:r>
          </a:p>
        </p:txBody>
      </p:sp>
      <p:sp>
        <p:nvSpPr>
          <p:cNvPr id="24579" name="Rectangle 3"/>
          <p:cNvSpPr>
            <a:spLocks noGrp="1" noChangeArrowheads="1"/>
          </p:cNvSpPr>
          <p:nvPr>
            <p:ph type="body" idx="1"/>
          </p:nvPr>
        </p:nvSpPr>
        <p:spPr>
          <a:xfrm>
            <a:off x="909638" y="1470025"/>
            <a:ext cx="10363200" cy="4676775"/>
          </a:xfrm>
        </p:spPr>
        <p:txBody>
          <a:bodyPr rIns="228600"/>
          <a:lstStyle/>
          <a:p>
            <a:pPr>
              <a:spcBef>
                <a:spcPct val="35000"/>
              </a:spcBef>
            </a:pPr>
            <a:r>
              <a:rPr lang="en-US" altLang="en-US" dirty="0"/>
              <a:t>Pulmonary embolism risk factors:</a:t>
            </a:r>
          </a:p>
          <a:p>
            <a:pPr lvl="1">
              <a:spcBef>
                <a:spcPct val="35000"/>
              </a:spcBef>
            </a:pPr>
            <a:r>
              <a:rPr lang="en-US" altLang="en-US" dirty="0"/>
              <a:t>Living in a nursing home </a:t>
            </a:r>
          </a:p>
          <a:p>
            <a:pPr lvl="1">
              <a:spcBef>
                <a:spcPct val="35000"/>
              </a:spcBef>
            </a:pPr>
            <a:r>
              <a:rPr lang="en-US" altLang="en-US" dirty="0"/>
              <a:t>Recent surgery</a:t>
            </a:r>
          </a:p>
          <a:p>
            <a:pPr lvl="1">
              <a:spcBef>
                <a:spcPct val="35000"/>
              </a:spcBef>
            </a:pPr>
            <a:r>
              <a:rPr lang="en-US" altLang="en-US" dirty="0"/>
              <a:t>History of blood clots or heart failure</a:t>
            </a:r>
          </a:p>
          <a:p>
            <a:pPr lvl="1">
              <a:spcBef>
                <a:spcPct val="35000"/>
              </a:spcBef>
            </a:pPr>
            <a:r>
              <a:rPr lang="en-US" altLang="en-US" dirty="0"/>
              <a:t>Presence of a pacemaker or central venous catheter </a:t>
            </a:r>
          </a:p>
          <a:p>
            <a:pPr lvl="1">
              <a:spcBef>
                <a:spcPct val="35000"/>
              </a:spcBef>
            </a:pPr>
            <a:r>
              <a:rPr lang="en-US" altLang="en-US" dirty="0"/>
              <a:t>Obesity or sedentary behavior</a:t>
            </a:r>
          </a:p>
          <a:p>
            <a:pPr lvl="1">
              <a:spcBef>
                <a:spcPct val="35000"/>
              </a:spcBef>
            </a:pPr>
            <a:r>
              <a:rPr lang="en-US" altLang="en-US" dirty="0"/>
              <a:t>Recent long-distance travel</a:t>
            </a:r>
          </a:p>
          <a:p>
            <a:pPr lvl="1">
              <a:spcBef>
                <a:spcPct val="35000"/>
              </a:spcBef>
            </a:pPr>
            <a:r>
              <a:rPr lang="en-US" altLang="en-US" dirty="0"/>
              <a:t>Trauma, cancer, or paralyzed extremities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nSpc>
                <a:spcPct val="85000"/>
              </a:lnSpc>
            </a:pPr>
            <a:r>
              <a:rPr lang="en-US" altLang="en-US" dirty="0"/>
              <a:t>Changes in the Respiratory System </a:t>
            </a:r>
            <a:r>
              <a:rPr lang="en-US" altLang="en-US" sz="2000" b="0" dirty="0"/>
              <a:t>(6 of 7)</a:t>
            </a:r>
          </a:p>
        </p:txBody>
      </p:sp>
      <p:sp>
        <p:nvSpPr>
          <p:cNvPr id="25603" name="Rectangle 3"/>
          <p:cNvSpPr>
            <a:spLocks noGrp="1" noChangeArrowheads="1"/>
          </p:cNvSpPr>
          <p:nvPr>
            <p:ph type="body" idx="1"/>
          </p:nvPr>
        </p:nvSpPr>
        <p:spPr/>
        <p:txBody>
          <a:bodyPr rIns="228600"/>
          <a:lstStyle/>
          <a:p>
            <a:pPr>
              <a:spcBef>
                <a:spcPct val="35000"/>
              </a:spcBef>
            </a:pPr>
            <a:r>
              <a:rPr lang="en-US" altLang="en-US" dirty="0"/>
              <a:t>Pulmonary embolism presents with:</a:t>
            </a:r>
          </a:p>
          <a:p>
            <a:pPr lvl="1">
              <a:spcBef>
                <a:spcPct val="35000"/>
              </a:spcBef>
            </a:pPr>
            <a:r>
              <a:rPr lang="en-US" altLang="en-US" dirty="0"/>
              <a:t>Tachycardia</a:t>
            </a:r>
          </a:p>
          <a:p>
            <a:pPr lvl="1">
              <a:spcBef>
                <a:spcPct val="35000"/>
              </a:spcBef>
            </a:pPr>
            <a:r>
              <a:rPr lang="en-US" altLang="en-US" dirty="0"/>
              <a:t>Sudden onset of dyspnea</a:t>
            </a:r>
          </a:p>
          <a:p>
            <a:pPr lvl="1">
              <a:spcBef>
                <a:spcPct val="35000"/>
              </a:spcBef>
            </a:pPr>
            <a:r>
              <a:rPr lang="en-US" altLang="en-US" dirty="0"/>
              <a:t>Shoulder, back, or chest pain</a:t>
            </a:r>
          </a:p>
          <a:p>
            <a:pPr lvl="1">
              <a:spcBef>
                <a:spcPct val="35000"/>
              </a:spcBef>
            </a:pPr>
            <a:r>
              <a:rPr lang="en-US" altLang="en-US" dirty="0"/>
              <a:t>Cough</a:t>
            </a:r>
          </a:p>
          <a:p>
            <a:pPr lvl="1">
              <a:spcBef>
                <a:spcPct val="35000"/>
              </a:spcBef>
            </a:pPr>
            <a:r>
              <a:rPr lang="en-US" altLang="en-US" dirty="0"/>
              <a:t>Syncope in patients in whom the clot is larger</a:t>
            </a:r>
          </a:p>
          <a:p>
            <a:pPr lvl="1">
              <a:spcBef>
                <a:spcPct val="35000"/>
              </a:spcBef>
            </a:pPr>
            <a:r>
              <a:rPr lang="en-US" altLang="en-US" dirty="0"/>
              <a:t>Anxiety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nSpc>
                <a:spcPct val="85000"/>
              </a:lnSpc>
            </a:pPr>
            <a:r>
              <a:rPr lang="en-US" altLang="en-US" dirty="0"/>
              <a:t>Changes in the Respiratory System </a:t>
            </a:r>
            <a:r>
              <a:rPr lang="en-US" altLang="en-US" sz="2000" b="0" dirty="0"/>
              <a:t>(7 of 7)</a:t>
            </a:r>
          </a:p>
        </p:txBody>
      </p:sp>
      <p:sp>
        <p:nvSpPr>
          <p:cNvPr id="26627" name="Rectangle 3"/>
          <p:cNvSpPr>
            <a:spLocks noGrp="1" noChangeArrowheads="1"/>
          </p:cNvSpPr>
          <p:nvPr>
            <p:ph type="body" idx="1"/>
          </p:nvPr>
        </p:nvSpPr>
        <p:spPr/>
        <p:txBody>
          <a:bodyPr rIns="228600"/>
          <a:lstStyle/>
          <a:p>
            <a:pPr>
              <a:spcBef>
                <a:spcPct val="35000"/>
              </a:spcBef>
            </a:pPr>
            <a:r>
              <a:rPr lang="en-US" altLang="en-US" dirty="0"/>
              <a:t>Pulmonary embolism presents with (cont</a:t>
            </a:r>
            <a:r>
              <a:rPr lang="ja-JP" altLang="en-US" dirty="0"/>
              <a:t>’</a:t>
            </a:r>
            <a:r>
              <a:rPr lang="en-US" altLang="ja-JP" dirty="0"/>
              <a:t>d):</a:t>
            </a:r>
          </a:p>
          <a:p>
            <a:pPr lvl="1">
              <a:spcBef>
                <a:spcPct val="35000"/>
              </a:spcBef>
            </a:pPr>
            <a:r>
              <a:rPr lang="en-US" altLang="en-US" dirty="0"/>
              <a:t>Apprehension</a:t>
            </a:r>
          </a:p>
          <a:p>
            <a:pPr lvl="1">
              <a:spcBef>
                <a:spcPct val="35000"/>
              </a:spcBef>
            </a:pPr>
            <a:r>
              <a:rPr lang="en-US" altLang="en-US" dirty="0"/>
              <a:t>Low-grade fever</a:t>
            </a:r>
          </a:p>
          <a:p>
            <a:pPr lvl="1">
              <a:spcBef>
                <a:spcPct val="35000"/>
              </a:spcBef>
            </a:pPr>
            <a:r>
              <a:rPr lang="en-US" altLang="en-US" dirty="0"/>
              <a:t>Hemoptysis</a:t>
            </a:r>
          </a:p>
          <a:p>
            <a:pPr lvl="1">
              <a:spcBef>
                <a:spcPct val="35000"/>
              </a:spcBef>
            </a:pPr>
            <a:r>
              <a:rPr lang="en-US" altLang="en-US" dirty="0"/>
              <a:t>Leg pain, redness, and unilateral pedal edema</a:t>
            </a:r>
          </a:p>
          <a:p>
            <a:pPr lvl="1">
              <a:spcBef>
                <a:spcPct val="35000"/>
              </a:spcBef>
            </a:pPr>
            <a:r>
              <a:rPr lang="en-US" altLang="en-US" dirty="0"/>
              <a:t>Fatigue</a:t>
            </a:r>
          </a:p>
          <a:p>
            <a:pPr lvl="1">
              <a:spcBef>
                <a:spcPct val="35000"/>
              </a:spcBef>
            </a:pPr>
            <a:r>
              <a:rPr lang="en-US" altLang="en-US" dirty="0"/>
              <a:t>Cardiac arrest (worst-case scenario)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Changes in the Cardiovascular System </a:t>
            </a:r>
            <a:r>
              <a:rPr lang="en-US" altLang="en-US" sz="2000" b="0" dirty="0"/>
              <a:t>(1 of 5)</a:t>
            </a:r>
          </a:p>
        </p:txBody>
      </p:sp>
      <p:sp>
        <p:nvSpPr>
          <p:cNvPr id="27651" name="Content Placeholder 2"/>
          <p:cNvSpPr>
            <a:spLocks noGrp="1"/>
          </p:cNvSpPr>
          <p:nvPr>
            <p:ph type="body" idx="1"/>
          </p:nvPr>
        </p:nvSpPr>
        <p:spPr/>
        <p:txBody>
          <a:bodyPr rIns="228600"/>
          <a:lstStyle/>
          <a:p>
            <a:pPr>
              <a:spcBef>
                <a:spcPct val="35000"/>
              </a:spcBef>
            </a:pPr>
            <a:r>
              <a:rPr lang="en-US" altLang="en-US" dirty="0"/>
              <a:t>The heart hypertrophies with age.</a:t>
            </a:r>
          </a:p>
          <a:p>
            <a:pPr>
              <a:spcBef>
                <a:spcPct val="35000"/>
              </a:spcBef>
            </a:pPr>
            <a:r>
              <a:rPr lang="en-US" altLang="en-US" dirty="0"/>
              <a:t>Cardiac output declines.</a:t>
            </a:r>
          </a:p>
          <a:p>
            <a:pPr>
              <a:spcBef>
                <a:spcPct val="35000"/>
              </a:spcBef>
            </a:pPr>
            <a:r>
              <a:rPr lang="en-US" altLang="en-US" dirty="0"/>
              <a:t>Arteriosclerosis contributes to systolic 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dirty="0"/>
              <a:t>Changes in the Cardiovascular System </a:t>
            </a:r>
            <a:r>
              <a:rPr lang="en-US" altLang="en-US" sz="2000" b="0" dirty="0"/>
              <a:t>(2 of 5)</a:t>
            </a:r>
          </a:p>
        </p:txBody>
      </p:sp>
      <p:sp>
        <p:nvSpPr>
          <p:cNvPr id="28675" name="Content Placeholder 2"/>
          <p:cNvSpPr>
            <a:spLocks noGrp="1"/>
          </p:cNvSpPr>
          <p:nvPr>
            <p:ph type="body" idx="1"/>
          </p:nvPr>
        </p:nvSpPr>
        <p:spPr/>
        <p:txBody>
          <a:bodyPr rIns="228600"/>
          <a:lstStyle/>
          <a:p>
            <a:pPr>
              <a:spcBef>
                <a:spcPct val="35000"/>
              </a:spcBef>
            </a:pPr>
            <a:r>
              <a:rPr lang="en-US" altLang="en-US" dirty="0"/>
              <a:t>Geriatric patients are at risk for atherosclerosis.</a:t>
            </a:r>
          </a:p>
          <a:p>
            <a:pPr lvl="1">
              <a:spcBef>
                <a:spcPct val="35000"/>
              </a:spcBef>
            </a:pPr>
            <a:r>
              <a:rPr lang="en-US" altLang="en-US" dirty="0"/>
              <a:t>Accumulation of fat and cholesterol in the arteries</a:t>
            </a:r>
          </a:p>
          <a:p>
            <a:pPr lvl="1">
              <a:spcBef>
                <a:spcPct val="35000"/>
              </a:spcBef>
            </a:pPr>
            <a:r>
              <a:rPr lang="en-US" altLang="en-US" dirty="0"/>
              <a:t>Major complications include myocardial infarction and 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Changes in the Cardiovascular System </a:t>
            </a:r>
            <a:r>
              <a:rPr lang="en-US" altLang="en-US" sz="2000" b="0" dirty="0"/>
              <a:t>(3 of 5)</a:t>
            </a:r>
          </a:p>
        </p:txBody>
      </p:sp>
      <p:sp>
        <p:nvSpPr>
          <p:cNvPr id="2" name="Rectangle 1"/>
          <p:cNvSpPr/>
          <p:nvPr/>
        </p:nvSpPr>
        <p:spPr>
          <a:xfrm>
            <a:off x="3840100" y="5635181"/>
            <a:ext cx="5011292" cy="646331"/>
          </a:xfrm>
          <a:prstGeom prst="rect">
            <a:avLst/>
          </a:prstGeom>
        </p:spPr>
        <p:txBody>
          <a:bodyPr wrap="square">
            <a:spAutoFit/>
          </a:bodyPr>
          <a:lstStyle/>
          <a:p>
            <a:r>
              <a:rPr lang="en-US" b="1" dirty="0"/>
              <a:t>FIGURE 36-2 </a:t>
            </a:r>
            <a:r>
              <a:rPr lang="en-US" dirty="0"/>
              <a:t>Atherosclerosis is characterized by the</a:t>
            </a:r>
          </a:p>
          <a:p>
            <a:r>
              <a:rPr lang="en-US" dirty="0"/>
              <a:t>buildup of fat and cholesterol on arterial walls.</a:t>
            </a:r>
          </a:p>
        </p:txBody>
      </p:sp>
      <p:sp>
        <p:nvSpPr>
          <p:cNvPr id="3" name="Rectangle 2"/>
          <p:cNvSpPr/>
          <p:nvPr/>
        </p:nvSpPr>
        <p:spPr>
          <a:xfrm>
            <a:off x="3840100" y="6249841"/>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2050" name="Picture 2" descr="Normal: There is a muscular wall and an inner lining surrounding the lumen. Atherosclerosis: There are cholesterol, blood clot, and calcium blocking the lumen of the artery.&#10;" title="An illustration compares a normal artery and an artery with atheroscle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00" y="1642427"/>
            <a:ext cx="4426076" cy="3992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pPr>
              <a:lnSpc>
                <a:spcPct val="85000"/>
              </a:lnSpc>
            </a:pPr>
            <a:r>
              <a:rPr lang="en-US" altLang="en-US" dirty="0"/>
              <a:t>Changes in the Cardiovascular System </a:t>
            </a:r>
            <a:r>
              <a:rPr lang="en-US" altLang="en-US" sz="2000" b="0" dirty="0"/>
              <a:t>(4 of 5)</a:t>
            </a:r>
          </a:p>
        </p:txBody>
      </p:sp>
      <p:sp>
        <p:nvSpPr>
          <p:cNvPr id="30723" name="Rectangle 1027"/>
          <p:cNvSpPr>
            <a:spLocks noGrp="1" noChangeArrowheads="1"/>
          </p:cNvSpPr>
          <p:nvPr>
            <p:ph type="body" idx="1"/>
          </p:nvPr>
        </p:nvSpPr>
        <p:spPr/>
        <p:txBody>
          <a:bodyPr rIns="228600"/>
          <a:lstStyle/>
          <a:p>
            <a:pPr>
              <a:spcBef>
                <a:spcPct val="35000"/>
              </a:spcBef>
            </a:pPr>
            <a:r>
              <a:rPr lang="en-US" altLang="en-US" dirty="0"/>
              <a:t>Older people are at increased risk for formation of an aneurysm.</a:t>
            </a:r>
          </a:p>
          <a:p>
            <a:pPr lvl="1">
              <a:spcBef>
                <a:spcPct val="35000"/>
              </a:spcBef>
            </a:pPr>
            <a:r>
              <a:rPr lang="en-US" altLang="en-US" dirty="0"/>
              <a:t>Abnormal, blood-filled dilation of the blood vessel wall</a:t>
            </a:r>
          </a:p>
          <a:p>
            <a:pPr lvl="1">
              <a:spcBef>
                <a:spcPct val="35000"/>
              </a:spcBef>
            </a:pPr>
            <a:r>
              <a:rPr lang="en-US" altLang="en-US" dirty="0"/>
              <a:t>Severe blood loss can occur.</a:t>
            </a:r>
          </a:p>
          <a:p>
            <a:pPr>
              <a:spcBef>
                <a:spcPct val="35000"/>
              </a:spcBef>
            </a:pPr>
            <a:r>
              <a:rPr lang="en-US" altLang="en-US" dirty="0"/>
              <a:t>Blood vessels and heart valves become stiff and degenerate.</a:t>
            </a:r>
          </a:p>
          <a:p>
            <a:pPr>
              <a:spcBef>
                <a:spcPct val="35000"/>
              </a:spcBef>
            </a:pPr>
            <a:r>
              <a:rPr lang="en-US" altLang="en-US" dirty="0"/>
              <a:t>Heart rate becomes too fast, too slow, or too erratic.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5000"/>
              </a:lnSpc>
            </a:pPr>
            <a:r>
              <a:rPr lang="en-US" altLang="en-US" dirty="0"/>
              <a:t>Changes in the Cardiovascular System </a:t>
            </a:r>
            <a:r>
              <a:rPr lang="en-US" altLang="en-US" sz="2000" b="0" dirty="0"/>
              <a:t>(5 of 5)</a:t>
            </a:r>
          </a:p>
        </p:txBody>
      </p:sp>
      <p:sp>
        <p:nvSpPr>
          <p:cNvPr id="31747" name="Rectangle 3"/>
          <p:cNvSpPr>
            <a:spLocks noGrp="1" noChangeArrowheads="1"/>
          </p:cNvSpPr>
          <p:nvPr>
            <p:ph type="body" idx="1"/>
          </p:nvPr>
        </p:nvSpPr>
        <p:spPr>
          <a:xfrm>
            <a:off x="914400" y="1447800"/>
            <a:ext cx="10363200" cy="5029200"/>
          </a:xfrm>
        </p:spPr>
        <p:txBody>
          <a:bodyPr rIns="228600"/>
          <a:lstStyle/>
          <a:p>
            <a:pPr>
              <a:spcBef>
                <a:spcPct val="35000"/>
              </a:spcBef>
            </a:pPr>
            <a:r>
              <a:rPr lang="en-US" altLang="en-US" dirty="0"/>
              <a:t>Another vessel-related problem is venous stasis.</a:t>
            </a:r>
          </a:p>
          <a:p>
            <a:pPr lvl="1">
              <a:spcBef>
                <a:spcPct val="35000"/>
              </a:spcBef>
            </a:pPr>
            <a:r>
              <a:rPr lang="en-US" altLang="en-US" dirty="0"/>
              <a:t>Loss of proper function of the veins in the legs that carry blood back to the heart</a:t>
            </a:r>
          </a:p>
          <a:p>
            <a:pPr lvl="1">
              <a:spcBef>
                <a:spcPct val="35000"/>
              </a:spcBef>
            </a:pPr>
            <a:r>
              <a:rPr lang="en-US" altLang="en-US" dirty="0"/>
              <a:t>Causes blood clots</a:t>
            </a:r>
          </a:p>
          <a:p>
            <a:pPr lvl="1">
              <a:spcBef>
                <a:spcPct val="35000"/>
              </a:spcBef>
            </a:pPr>
            <a:r>
              <a:rPr lang="en-US" altLang="en-US" dirty="0"/>
              <a:t>Deep vein thrombosis can lead to pulmonary embolism. </a:t>
            </a:r>
          </a:p>
          <a:p>
            <a:pPr lvl="1">
              <a:spcBef>
                <a:spcPct val="35000"/>
              </a:spcBef>
            </a:pPr>
            <a:r>
              <a:rPr lang="en-US" altLang="en-US" dirty="0"/>
              <a:t>People usually exhibit edema of the legs and ankles.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nSpc>
                <a:spcPct val="85000"/>
              </a:lnSpc>
            </a:pPr>
            <a:r>
              <a:rPr lang="en-US" altLang="en-US" dirty="0"/>
              <a:t>Heart Attack </a:t>
            </a:r>
            <a:r>
              <a:rPr lang="en-US" altLang="en-US" sz="2000" b="0" dirty="0"/>
              <a:t>(1 of 3)</a:t>
            </a:r>
          </a:p>
        </p:txBody>
      </p:sp>
      <p:sp>
        <p:nvSpPr>
          <p:cNvPr id="32771" name="Rectangle 3"/>
          <p:cNvSpPr>
            <a:spLocks noGrp="1" noChangeArrowheads="1"/>
          </p:cNvSpPr>
          <p:nvPr>
            <p:ph type="body" idx="1"/>
          </p:nvPr>
        </p:nvSpPr>
        <p:spPr/>
        <p:txBody>
          <a:bodyPr rIns="228600"/>
          <a:lstStyle/>
          <a:p>
            <a:pPr>
              <a:spcBef>
                <a:spcPct val="35000"/>
              </a:spcBef>
            </a:pPr>
            <a:r>
              <a:rPr lang="en-US" altLang="en-US" dirty="0"/>
              <a:t>The classic symptoms of a heart attack are often not present in geriatric patients.</a:t>
            </a:r>
          </a:p>
          <a:p>
            <a:pPr lvl="1">
              <a:spcBef>
                <a:spcPct val="35000"/>
              </a:spcBef>
            </a:pPr>
            <a:r>
              <a:rPr lang="ja-JP" altLang="en-US"/>
              <a:t>“</a:t>
            </a:r>
            <a:r>
              <a:rPr lang="en-US" altLang="ja-JP" dirty="0"/>
              <a:t>Silent</a:t>
            </a:r>
            <a:r>
              <a:rPr lang="ja-JP" altLang="en-US"/>
              <a:t>”</a:t>
            </a:r>
            <a:r>
              <a:rPr lang="en-US" altLang="ja-JP" dirty="0"/>
              <a:t> heart attacks are particularly common in women and people with diabetes.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7)</a:t>
            </a:r>
          </a:p>
        </p:txBody>
      </p:sp>
      <p:sp>
        <p:nvSpPr>
          <p:cNvPr id="512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Geriatrics</a:t>
            </a:r>
          </a:p>
          <a:p>
            <a:pPr eaLnBrk="1" hangingPunct="1">
              <a:spcBef>
                <a:spcPct val="35000"/>
              </a:spcBef>
            </a:pPr>
            <a:r>
              <a:rPr lang="en-US" altLang="en-US" dirty="0"/>
              <a:t>Impact of age-related changes on assessment and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85000"/>
              </a:lnSpc>
            </a:pPr>
            <a:r>
              <a:rPr lang="en-US" altLang="en-US" dirty="0"/>
              <a:t>Heart Attack </a:t>
            </a:r>
            <a:r>
              <a:rPr lang="en-US" altLang="en-US" sz="2000" b="0" dirty="0"/>
              <a:t>(2 of 3)</a:t>
            </a:r>
          </a:p>
        </p:txBody>
      </p:sp>
      <p:sp>
        <p:nvSpPr>
          <p:cNvPr id="33795" name="Rectangle 3"/>
          <p:cNvSpPr>
            <a:spLocks noGrp="1" noChangeArrowheads="1"/>
          </p:cNvSpPr>
          <p:nvPr>
            <p:ph type="body" idx="1"/>
          </p:nvPr>
        </p:nvSpPr>
        <p:spPr/>
        <p:txBody>
          <a:bodyPr rIns="228600"/>
          <a:lstStyle/>
          <a:p>
            <a:pPr>
              <a:spcBef>
                <a:spcPct val="35000"/>
              </a:spcBef>
            </a:pPr>
            <a:r>
              <a:rPr lang="en-US" altLang="en-US" dirty="0"/>
              <a:t>Manifestations of acute cardiac disease:</a:t>
            </a:r>
          </a:p>
          <a:p>
            <a:pPr lvl="1">
              <a:spcBef>
                <a:spcPct val="35000"/>
              </a:spcBef>
            </a:pPr>
            <a:r>
              <a:rPr lang="en-US" altLang="en-US" dirty="0"/>
              <a:t>Dyspnea</a:t>
            </a:r>
          </a:p>
          <a:p>
            <a:pPr lvl="1">
              <a:spcBef>
                <a:spcPct val="35000"/>
              </a:spcBef>
            </a:pPr>
            <a:r>
              <a:rPr lang="en-US" altLang="en-US" dirty="0"/>
              <a:t>Epigastric and abdominal pain</a:t>
            </a:r>
          </a:p>
          <a:p>
            <a:pPr lvl="1">
              <a:spcBef>
                <a:spcPct val="35000"/>
              </a:spcBef>
            </a:pPr>
            <a:r>
              <a:rPr lang="en-US" altLang="en-US" dirty="0"/>
              <a:t>Loss of bladder or bowel control</a:t>
            </a:r>
          </a:p>
          <a:p>
            <a:pPr lvl="1">
              <a:spcBef>
                <a:spcPct val="35000"/>
              </a:spcBef>
            </a:pPr>
            <a:r>
              <a:rPr lang="en-US" altLang="en-US" dirty="0"/>
              <a:t>Nausea and vomiting</a:t>
            </a:r>
          </a:p>
          <a:p>
            <a:pPr lvl="1">
              <a:spcBef>
                <a:spcPct val="35000"/>
              </a:spcBef>
            </a:pPr>
            <a:r>
              <a:rPr lang="en-US" altLang="en-US" dirty="0"/>
              <a:t>Weakness, dizziness, light-headedness, syncope</a:t>
            </a:r>
          </a:p>
          <a:p>
            <a:pPr lvl="1">
              <a:spcBef>
                <a:spcPct val="35000"/>
              </a:spcBef>
            </a:pPr>
            <a:r>
              <a:rPr lang="en-US" altLang="en-US" dirty="0"/>
              <a:t>Fatigue or confusion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Heart Attack </a:t>
            </a:r>
            <a:r>
              <a:rPr lang="en-US" altLang="en-US" sz="2000" b="0" dirty="0"/>
              <a:t>(3 of 3)</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Other signs and symptoms include:</a:t>
            </a:r>
          </a:p>
          <a:p>
            <a:pPr lvl="1">
              <a:spcBef>
                <a:spcPct val="35000"/>
              </a:spcBef>
            </a:pPr>
            <a:r>
              <a:rPr lang="en-US" altLang="en-US" dirty="0"/>
              <a:t>Issues with circulation</a:t>
            </a:r>
          </a:p>
          <a:p>
            <a:pPr lvl="1">
              <a:spcBef>
                <a:spcPct val="35000"/>
              </a:spcBef>
            </a:pPr>
            <a:r>
              <a:rPr lang="en-US" altLang="en-US" dirty="0"/>
              <a:t>Diaphoresis</a:t>
            </a:r>
          </a:p>
          <a:p>
            <a:pPr lvl="1">
              <a:spcBef>
                <a:spcPct val="35000"/>
              </a:spcBef>
            </a:pPr>
            <a:r>
              <a:rPr lang="en-US" altLang="en-US" dirty="0"/>
              <a:t>Pale, cyanotic, or mottled skin</a:t>
            </a:r>
          </a:p>
          <a:p>
            <a:pPr lvl="1">
              <a:spcBef>
                <a:spcPct val="35000"/>
              </a:spcBef>
            </a:pPr>
            <a:r>
              <a:rPr lang="en-US" altLang="en-US" dirty="0"/>
              <a:t>Abnormal or decreased breath sounds</a:t>
            </a:r>
          </a:p>
          <a:p>
            <a:pPr lvl="1">
              <a:spcBef>
                <a:spcPct val="35000"/>
              </a:spcBef>
            </a:pPr>
            <a:r>
              <a:rPr lang="en-US" altLang="en-US" dirty="0"/>
              <a:t>Increased peripheral edema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Heart Failure </a:t>
            </a:r>
            <a:r>
              <a:rPr lang="en-US" altLang="en-US" sz="2000" b="0" dirty="0"/>
              <a:t>(1 of 4)</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The signs and symptoms will differ depending on whether the right or left side of the heart is not functioning correctly.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dirty="0"/>
              <a:t>Heart Failure </a:t>
            </a:r>
            <a:r>
              <a:rPr lang="en-US" altLang="en-US" sz="2000" b="0" dirty="0"/>
              <a:t>(2 of 4)</a:t>
            </a:r>
          </a:p>
        </p:txBody>
      </p:sp>
      <p:sp>
        <p:nvSpPr>
          <p:cNvPr id="36867" name="Rectangle 3"/>
          <p:cNvSpPr>
            <a:spLocks noGrp="1" noChangeArrowheads="1"/>
          </p:cNvSpPr>
          <p:nvPr>
            <p:ph type="body" idx="1"/>
          </p:nvPr>
        </p:nvSpPr>
        <p:spPr/>
        <p:txBody>
          <a:bodyPr rIns="228600"/>
          <a:lstStyle/>
          <a:p>
            <a:pPr>
              <a:spcBef>
                <a:spcPct val="35000"/>
              </a:spcBef>
            </a:pPr>
            <a:r>
              <a:rPr lang="en-US" altLang="en-US" dirty="0"/>
              <a:t>Right-sided heart failure occurs when the fluid backs up into the body.</a:t>
            </a:r>
          </a:p>
          <a:p>
            <a:pPr lvl="1">
              <a:spcBef>
                <a:spcPct val="35000"/>
              </a:spcBef>
            </a:pPr>
            <a:r>
              <a:rPr lang="en-US" altLang="en-US" dirty="0"/>
              <a:t>Causes jugular vein distention, ascites, peripheral edema, and an enlarged liver</a:t>
            </a:r>
          </a:p>
          <a:p>
            <a:pPr lvl="1">
              <a:spcBef>
                <a:spcPct val="35000"/>
              </a:spcBef>
            </a:pPr>
            <a:r>
              <a:rPr lang="en-US" altLang="en-US" dirty="0"/>
              <a:t>Right-sided heart failure is often caused by left-sided heart failure, so it is common to see signs of both.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pPr>
              <a:lnSpc>
                <a:spcPct val="85000"/>
              </a:lnSpc>
            </a:pPr>
            <a:r>
              <a:rPr lang="en-US" altLang="en-US" dirty="0"/>
              <a:t>Heart Failure </a:t>
            </a:r>
            <a:r>
              <a:rPr lang="en-US" altLang="en-US" sz="2000" b="0" dirty="0"/>
              <a:t>(3 of 4)</a:t>
            </a:r>
          </a:p>
        </p:txBody>
      </p:sp>
      <p:sp>
        <p:nvSpPr>
          <p:cNvPr id="37891" name="Rectangle 1027"/>
          <p:cNvSpPr>
            <a:spLocks noGrp="1" noChangeArrowheads="1"/>
          </p:cNvSpPr>
          <p:nvPr>
            <p:ph type="body" idx="1"/>
          </p:nvPr>
        </p:nvSpPr>
        <p:spPr>
          <a:xfrm>
            <a:off x="925830" y="1490870"/>
            <a:ext cx="9792970" cy="4699047"/>
          </a:xfrm>
        </p:spPr>
        <p:txBody>
          <a:bodyPr rIns="228600"/>
          <a:lstStyle/>
          <a:p>
            <a:pPr>
              <a:spcBef>
                <a:spcPct val="35000"/>
              </a:spcBef>
            </a:pPr>
            <a:r>
              <a:rPr lang="en-US" altLang="en-US" dirty="0"/>
              <a:t>With left-sided heart failure, fluid backs up into the lungs.</a:t>
            </a:r>
          </a:p>
          <a:p>
            <a:pPr lvl="1">
              <a:spcBef>
                <a:spcPct val="35000"/>
              </a:spcBef>
            </a:pPr>
            <a:r>
              <a:rPr lang="en-US" altLang="en-US" dirty="0"/>
              <a:t>Causes a condition called pulmonary edema and shortness of breath</a:t>
            </a:r>
          </a:p>
          <a:p>
            <a:pPr lvl="1">
              <a:spcBef>
                <a:spcPct val="35000"/>
              </a:spcBef>
            </a:pPr>
            <a:r>
              <a:rPr lang="en-US" altLang="en-US" dirty="0"/>
              <a:t>The patient will have severe shortness of breath and hypoxia with crackles in the lungs.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a:lnSpc>
                <a:spcPct val="85000"/>
              </a:lnSpc>
            </a:pPr>
            <a:r>
              <a:rPr lang="en-US" altLang="en-US" dirty="0"/>
              <a:t>Heart Failure </a:t>
            </a:r>
            <a:r>
              <a:rPr lang="en-US" altLang="en-US" sz="2000" b="0" dirty="0"/>
              <a:t>(4 of 4)</a:t>
            </a:r>
          </a:p>
        </p:txBody>
      </p:sp>
      <p:sp>
        <p:nvSpPr>
          <p:cNvPr id="38915" name="Rectangle 1027"/>
          <p:cNvSpPr>
            <a:spLocks noGrp="1" noChangeArrowheads="1"/>
          </p:cNvSpPr>
          <p:nvPr>
            <p:ph type="body" idx="1"/>
          </p:nvPr>
        </p:nvSpPr>
        <p:spPr/>
        <p:txBody>
          <a:bodyPr rIns="228600"/>
          <a:lstStyle/>
          <a:p>
            <a:r>
              <a:rPr lang="en-US" altLang="en-US" dirty="0"/>
              <a:t>Paroxysmal nocturnal dyspnea</a:t>
            </a:r>
          </a:p>
          <a:p>
            <a:pPr lvl="1">
              <a:spcBef>
                <a:spcPts val="900"/>
              </a:spcBef>
            </a:pPr>
            <a:r>
              <a:rPr lang="en-US" altLang="en-US" dirty="0"/>
              <a:t>Characterized by a sudden attack of respiratory distress that wakes the person when he or she is reclining</a:t>
            </a:r>
          </a:p>
          <a:p>
            <a:pPr lvl="1">
              <a:spcBef>
                <a:spcPts val="900"/>
              </a:spcBef>
            </a:pPr>
            <a:r>
              <a:rPr lang="en-US" altLang="en-US" dirty="0"/>
              <a:t>Caused by fluid accumulation in the lungs</a:t>
            </a:r>
          </a:p>
          <a:p>
            <a:pPr lvl="1">
              <a:spcBef>
                <a:spcPts val="900"/>
              </a:spcBef>
            </a:pPr>
            <a:r>
              <a:rPr lang="en-US" altLang="en-US" dirty="0"/>
              <a:t>Patients report coughing, feeling suffocated, and cold sweats.</a:t>
            </a:r>
          </a:p>
          <a:p>
            <a:pPr lvl="1">
              <a:spcBef>
                <a:spcPts val="900"/>
              </a:spcBef>
            </a:pPr>
            <a:r>
              <a:rPr lang="en-US" altLang="en-US" dirty="0"/>
              <a:t>You will notice tachycardia.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dirty="0"/>
              <a:t>Stroke </a:t>
            </a:r>
            <a:r>
              <a:rPr lang="en-US" altLang="en-US" sz="2000" b="0" dirty="0"/>
              <a:t>(1 of 4)</a:t>
            </a:r>
          </a:p>
        </p:txBody>
      </p:sp>
      <p:sp>
        <p:nvSpPr>
          <p:cNvPr id="39939" name="Rectangle 3"/>
          <p:cNvSpPr>
            <a:spLocks noGrp="1" noChangeArrowheads="1"/>
          </p:cNvSpPr>
          <p:nvPr>
            <p:ph type="body" idx="1"/>
          </p:nvPr>
        </p:nvSpPr>
        <p:spPr/>
        <p:txBody>
          <a:bodyPr rIns="228600"/>
          <a:lstStyle/>
          <a:p>
            <a:pPr>
              <a:spcBef>
                <a:spcPct val="35000"/>
              </a:spcBef>
            </a:pPr>
            <a:r>
              <a:rPr lang="en-US" altLang="en-US" dirty="0"/>
              <a:t>Leading cause of death in older people</a:t>
            </a:r>
          </a:p>
          <a:p>
            <a:pPr>
              <a:spcBef>
                <a:spcPct val="35000"/>
              </a:spcBef>
            </a:pPr>
            <a:r>
              <a:rPr lang="en-US" altLang="en-US" dirty="0"/>
              <a:t>Preventable risk factors: smoking, hypertension, diabetes, atrial fibrillation, obesity, and a sedentary lifestyle</a:t>
            </a:r>
          </a:p>
          <a:p>
            <a:pPr>
              <a:spcBef>
                <a:spcPct val="35000"/>
              </a:spcBef>
            </a:pPr>
            <a:r>
              <a:rPr lang="en-US" altLang="en-US" dirty="0"/>
              <a:t>Uncontrollable factors: age, race, and gender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a:lnSpc>
                <a:spcPct val="85000"/>
              </a:lnSpc>
            </a:pPr>
            <a:r>
              <a:rPr lang="en-US" altLang="en-US" dirty="0"/>
              <a:t>Stroke </a:t>
            </a:r>
            <a:r>
              <a:rPr lang="en-US" altLang="en-US" sz="2000" b="0" dirty="0"/>
              <a:t>(2 of 4)</a:t>
            </a:r>
          </a:p>
        </p:txBody>
      </p:sp>
      <p:sp>
        <p:nvSpPr>
          <p:cNvPr id="40963" name="Rectangle 1027"/>
          <p:cNvSpPr>
            <a:spLocks noGrp="1" noChangeArrowheads="1"/>
          </p:cNvSpPr>
          <p:nvPr>
            <p:ph type="body" idx="1"/>
          </p:nvPr>
        </p:nvSpPr>
        <p:spPr/>
        <p:txBody>
          <a:bodyPr rIns="228600"/>
          <a:lstStyle/>
          <a:p>
            <a:pPr>
              <a:spcBef>
                <a:spcPct val="35000"/>
              </a:spcBef>
            </a:pPr>
            <a:r>
              <a:rPr lang="en-US" altLang="en-US" dirty="0"/>
              <a:t>Signs and symptoms</a:t>
            </a:r>
          </a:p>
          <a:p>
            <a:pPr lvl="1">
              <a:spcBef>
                <a:spcPct val="35000"/>
              </a:spcBef>
            </a:pPr>
            <a:r>
              <a:rPr lang="en-US" altLang="en-US" dirty="0"/>
              <a:t>Acute altered level of consciousness</a:t>
            </a:r>
          </a:p>
          <a:p>
            <a:pPr lvl="1">
              <a:spcBef>
                <a:spcPct val="35000"/>
              </a:spcBef>
            </a:pPr>
            <a:r>
              <a:rPr lang="en-US" altLang="en-US" dirty="0"/>
              <a:t>Numbness, weakness, or paralysis on one side </a:t>
            </a:r>
          </a:p>
          <a:p>
            <a:pPr lvl="1">
              <a:spcBef>
                <a:spcPct val="35000"/>
              </a:spcBef>
            </a:pPr>
            <a:r>
              <a:rPr lang="en-US" altLang="en-US" dirty="0"/>
              <a:t>Slurred speech, difficulty speaking</a:t>
            </a:r>
          </a:p>
          <a:p>
            <a:pPr lvl="1">
              <a:spcBef>
                <a:spcPct val="35000"/>
              </a:spcBef>
            </a:pPr>
            <a:r>
              <a:rPr lang="en-US" altLang="en-US" dirty="0"/>
              <a:t>Visual disturbances</a:t>
            </a:r>
          </a:p>
          <a:p>
            <a:pPr lvl="1">
              <a:spcBef>
                <a:spcPct val="35000"/>
              </a:spcBef>
            </a:pPr>
            <a:r>
              <a:rPr lang="en-US" altLang="en-US" dirty="0"/>
              <a:t>Headache and dizziness</a:t>
            </a:r>
          </a:p>
          <a:p>
            <a:pPr lvl="1">
              <a:spcBef>
                <a:spcPct val="35000"/>
              </a:spcBef>
            </a:pPr>
            <a:r>
              <a:rPr lang="en-US" altLang="en-US" dirty="0"/>
              <a:t>Incontinence</a:t>
            </a:r>
          </a:p>
          <a:p>
            <a:pPr lvl="1">
              <a:spcBef>
                <a:spcPct val="35000"/>
              </a:spcBef>
            </a:pPr>
            <a:r>
              <a:rPr lang="en-US" altLang="en-US" dirty="0"/>
              <a:t>Seizure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dirty="0"/>
              <a:t>Stroke </a:t>
            </a:r>
            <a:r>
              <a:rPr lang="en-US" altLang="en-US" sz="2000" b="0" dirty="0"/>
              <a:t>(3 of 4)</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Hemorrhagic strokes are less common and more likely to be fatal.</a:t>
            </a:r>
          </a:p>
          <a:p>
            <a:pPr>
              <a:spcBef>
                <a:spcPct val="35000"/>
              </a:spcBef>
            </a:pPr>
            <a:r>
              <a:rPr lang="en-US" altLang="en-US" dirty="0"/>
              <a:t>Ischemic strokes occur when a blood clot blocks the flow of blood to a portion of the brain.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85000"/>
              </a:lnSpc>
            </a:pPr>
            <a:r>
              <a:rPr lang="en-US" altLang="en-US" dirty="0"/>
              <a:t>Stroke </a:t>
            </a:r>
            <a:r>
              <a:rPr lang="en-US" altLang="en-US" sz="2000" b="0" dirty="0"/>
              <a:t>(4 of 4)</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The treatment goal is to salvage as much of the surrounding brain tissue as possible.</a:t>
            </a:r>
          </a:p>
          <a:p>
            <a:pPr>
              <a:spcBef>
                <a:spcPct val="35000"/>
              </a:spcBef>
            </a:pPr>
            <a:r>
              <a:rPr lang="en-US" altLang="en-US" dirty="0"/>
              <a:t>If the symptoms occurred within the past few hours, the patient will be a candidate for stroke center therapy. </a:t>
            </a:r>
          </a:p>
          <a:p>
            <a:pPr>
              <a:spcBef>
                <a:spcPct val="35000"/>
              </a:spcBef>
            </a:pPr>
            <a:r>
              <a:rPr lang="en-US" altLang="en-US" dirty="0"/>
              <a:t>Transient ischemic attack (TIA) can present with the same signs and symptoms as a stroke.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7)</a:t>
            </a:r>
          </a:p>
        </p:txBody>
      </p:sp>
      <p:sp>
        <p:nvSpPr>
          <p:cNvPr id="6147" name="Rectangle 3"/>
          <p:cNvSpPr>
            <a:spLocks noGrp="1" noChangeArrowheads="1"/>
          </p:cNvSpPr>
          <p:nvPr>
            <p:ph type="body" idx="1"/>
          </p:nvPr>
        </p:nvSpPr>
        <p:spPr>
          <a:ln w="19050">
            <a:miter lim="800000"/>
            <a:headEnd/>
            <a:tailEnd/>
          </a:ln>
        </p:spPr>
        <p:txBody>
          <a:bodyPr rIns="228600"/>
          <a:lstStyle/>
          <a:p>
            <a:pPr eaLnBrk="1" hangingPunct="1">
              <a:spcBef>
                <a:spcPct val="35000"/>
              </a:spcBef>
              <a:defRPr/>
            </a:pPr>
            <a:r>
              <a:rPr lang="en-US" dirty="0"/>
              <a:t>Changes associated with aging, psychosocial aspects of aging, and age-related assessment and treatment modifications for the major or common geriatric diseases and/or emergencies</a:t>
            </a:r>
          </a:p>
          <a:p>
            <a:pPr lvl="1" eaLnBrk="1" hangingPunct="1">
              <a:spcBef>
                <a:spcPct val="35000"/>
              </a:spcBef>
              <a:defRPr/>
            </a:pPr>
            <a:r>
              <a:rPr lang="en-US" dirty="0"/>
              <a:t>Cardiovascular diseases</a:t>
            </a:r>
          </a:p>
          <a:p>
            <a:pPr lvl="1" eaLnBrk="1" hangingPunct="1">
              <a:spcBef>
                <a:spcPct val="35000"/>
              </a:spcBef>
              <a:defRPr/>
            </a:pPr>
            <a:r>
              <a:rPr lang="en-US" dirty="0"/>
              <a:t>Respiratory diseases</a:t>
            </a:r>
          </a:p>
          <a:p>
            <a:pPr lvl="1" eaLnBrk="1" hangingPunct="1">
              <a:spcBef>
                <a:spcPct val="35000"/>
              </a:spcBef>
              <a:defRPr/>
            </a:pPr>
            <a:r>
              <a:rPr lang="en-US" dirty="0"/>
              <a:t>Neurologic diseases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Changes in the Nervous System </a:t>
            </a:r>
            <a:r>
              <a:rPr lang="en-US" altLang="en-US" sz="2000" b="0" dirty="0"/>
              <a:t>(1 of 6)</a:t>
            </a:r>
          </a:p>
        </p:txBody>
      </p:sp>
      <p:sp>
        <p:nvSpPr>
          <p:cNvPr id="44035" name="Content Placeholder 2"/>
          <p:cNvSpPr>
            <a:spLocks noGrp="1"/>
          </p:cNvSpPr>
          <p:nvPr>
            <p:ph type="body" idx="1"/>
          </p:nvPr>
        </p:nvSpPr>
        <p:spPr/>
        <p:txBody>
          <a:bodyPr rIns="228600"/>
          <a:lstStyle/>
          <a:p>
            <a:pPr>
              <a:spcBef>
                <a:spcPct val="35000"/>
              </a:spcBef>
            </a:pPr>
            <a:r>
              <a:rPr lang="en-US" altLang="en-US" dirty="0"/>
              <a:t>Changing in thinking speed, memory, and posture stability are the most common findings.</a:t>
            </a:r>
          </a:p>
          <a:p>
            <a:pPr lvl="1">
              <a:spcBef>
                <a:spcPct val="35000"/>
              </a:spcBef>
            </a:pPr>
            <a:r>
              <a:rPr lang="en-US" altLang="en-US" dirty="0"/>
              <a:t>The brain decreases in weight and volume.</a:t>
            </a:r>
          </a:p>
          <a:p>
            <a:pPr lvl="1">
              <a:spcBef>
                <a:spcPct val="35000"/>
              </a:spcBef>
            </a:pPr>
            <a:r>
              <a:rPr lang="en-US" altLang="en-US" dirty="0"/>
              <a:t>There is a 5% to 50% loss of neurons in older people.</a:t>
            </a:r>
          </a:p>
          <a:p>
            <a:pPr lvl="1">
              <a:spcBef>
                <a:spcPct val="35000"/>
              </a:spcBef>
            </a:pPr>
            <a:r>
              <a:rPr lang="en-US" altLang="en-US" dirty="0"/>
              <a:t>The performance of most of the sense organs declines with increasing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Changes in the Nervous System </a:t>
            </a:r>
            <a:r>
              <a:rPr lang="en-US" altLang="en-US" sz="2000" b="0" dirty="0"/>
              <a:t>(2 of 6)</a:t>
            </a:r>
          </a:p>
        </p:txBody>
      </p:sp>
      <p:sp>
        <p:nvSpPr>
          <p:cNvPr id="45059" name="Content Placeholder 2"/>
          <p:cNvSpPr>
            <a:spLocks noGrp="1"/>
          </p:cNvSpPr>
          <p:nvPr>
            <p:ph type="body" idx="1"/>
          </p:nvPr>
        </p:nvSpPr>
        <p:spPr>
          <a:xfrm>
            <a:off x="5588000" y="1447800"/>
            <a:ext cx="5816600" cy="4800600"/>
          </a:xfrm>
        </p:spPr>
        <p:txBody>
          <a:bodyPr rIns="228600"/>
          <a:lstStyle/>
          <a:p>
            <a:pPr>
              <a:spcBef>
                <a:spcPct val="35000"/>
              </a:spcBef>
            </a:pPr>
            <a:r>
              <a:rPr lang="en-US" altLang="en-US" dirty="0"/>
              <a:t>Vision</a:t>
            </a:r>
          </a:p>
          <a:p>
            <a:pPr lvl="1">
              <a:spcBef>
                <a:spcPct val="35000"/>
              </a:spcBef>
            </a:pPr>
            <a:r>
              <a:rPr lang="en-US" altLang="en-US" dirty="0"/>
              <a:t>Visual acuity, depth perception, and ability to accommodate to light change with age.</a:t>
            </a:r>
          </a:p>
          <a:p>
            <a:pPr lvl="1">
              <a:spcBef>
                <a:spcPct val="35000"/>
              </a:spcBef>
            </a:pPr>
            <a:r>
              <a:rPr lang="en-US" altLang="en-US" dirty="0"/>
              <a:t>Cataracts interfere with vision.</a:t>
            </a:r>
          </a:p>
          <a:p>
            <a:pPr lvl="1">
              <a:spcBef>
                <a:spcPct val="35000"/>
              </a:spcBef>
            </a:pPr>
            <a:r>
              <a:rPr lang="en-US" altLang="en-US" dirty="0"/>
              <a:t>Decreased tear production leads to drier eyes.</a:t>
            </a:r>
          </a:p>
        </p:txBody>
      </p:sp>
      <p:sp>
        <p:nvSpPr>
          <p:cNvPr id="2" name="Rectangle 1"/>
          <p:cNvSpPr/>
          <p:nvPr/>
        </p:nvSpPr>
        <p:spPr>
          <a:xfrm>
            <a:off x="909638" y="4245572"/>
            <a:ext cx="4857484" cy="1200329"/>
          </a:xfrm>
          <a:prstGeom prst="rect">
            <a:avLst/>
          </a:prstGeom>
        </p:spPr>
        <p:txBody>
          <a:bodyPr wrap="square">
            <a:spAutoFit/>
          </a:bodyPr>
          <a:lstStyle/>
          <a:p>
            <a:r>
              <a:rPr lang="en-US" b="1" dirty="0"/>
              <a:t>FIGURE 36-3 </a:t>
            </a:r>
            <a:r>
              <a:rPr lang="en-US" dirty="0"/>
              <a:t>Changes in vision, hearing, posture, and motor ability predispose older people to a greater risk of being struck by a vehicle or being involved in a motor vehicle crash.</a:t>
            </a:r>
          </a:p>
        </p:txBody>
      </p:sp>
      <p:sp>
        <p:nvSpPr>
          <p:cNvPr id="3" name="Rectangle 2"/>
          <p:cNvSpPr/>
          <p:nvPr/>
        </p:nvSpPr>
        <p:spPr>
          <a:xfrm>
            <a:off x="909638" y="5416271"/>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3074" name="Picture 2" descr="A photo shows an old man crossing the road walking over the zebra crossing while three cars are waiting beside hi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470025"/>
            <a:ext cx="4287646" cy="2761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nSpc>
                <a:spcPct val="85000"/>
              </a:lnSpc>
            </a:pPr>
            <a:r>
              <a:rPr lang="en-US" altLang="en-US" dirty="0"/>
              <a:t>Changes in the Nervous System </a:t>
            </a:r>
            <a:r>
              <a:rPr lang="en-US" altLang="en-US" sz="2000" b="0" dirty="0"/>
              <a:t>(3 of 6)</a:t>
            </a:r>
          </a:p>
        </p:txBody>
      </p:sp>
      <p:sp>
        <p:nvSpPr>
          <p:cNvPr id="46083" name="Rectangle 3"/>
          <p:cNvSpPr>
            <a:spLocks noGrp="1" noChangeArrowheads="1"/>
          </p:cNvSpPr>
          <p:nvPr>
            <p:ph type="body" idx="1"/>
          </p:nvPr>
        </p:nvSpPr>
        <p:spPr/>
        <p:txBody>
          <a:bodyPr rIns="228600"/>
          <a:lstStyle/>
          <a:p>
            <a:pPr>
              <a:spcBef>
                <a:spcPct val="35000"/>
              </a:spcBef>
            </a:pPr>
            <a:r>
              <a:rPr lang="en-US" altLang="en-US" dirty="0"/>
              <a:t>Vision (cont</a:t>
            </a:r>
            <a:r>
              <a:rPr lang="ja-JP" altLang="en-US" dirty="0"/>
              <a:t>’</a:t>
            </a:r>
            <a:r>
              <a:rPr lang="en-US" altLang="ja-JP" dirty="0"/>
              <a:t>d)</a:t>
            </a:r>
          </a:p>
          <a:p>
            <a:pPr lvl="1">
              <a:spcBef>
                <a:spcPct val="35000"/>
              </a:spcBef>
            </a:pPr>
            <a:r>
              <a:rPr lang="en-US" altLang="en-US" dirty="0"/>
              <a:t>Inability to differentiate colors</a:t>
            </a:r>
          </a:p>
          <a:p>
            <a:pPr lvl="1">
              <a:spcBef>
                <a:spcPct val="35000"/>
              </a:spcBef>
            </a:pPr>
            <a:r>
              <a:rPr lang="en-US" altLang="en-US" dirty="0"/>
              <a:t>Decreased night vision</a:t>
            </a:r>
          </a:p>
          <a:p>
            <a:pPr lvl="1">
              <a:spcBef>
                <a:spcPct val="35000"/>
              </a:spcBef>
            </a:pPr>
            <a:r>
              <a:rPr lang="en-US" altLang="en-US" dirty="0"/>
              <a:t>Inability to see up close (presbyopia)</a:t>
            </a:r>
          </a:p>
          <a:p>
            <a:pPr lvl="1">
              <a:spcBef>
                <a:spcPct val="35000"/>
              </a:spcBef>
            </a:pPr>
            <a:r>
              <a:rPr lang="en-US" altLang="en-US" dirty="0"/>
              <a:t>Other diseases:</a:t>
            </a:r>
          </a:p>
          <a:p>
            <a:pPr lvl="2">
              <a:spcBef>
                <a:spcPts val="600"/>
              </a:spcBef>
            </a:pPr>
            <a:r>
              <a:rPr lang="en-US" altLang="en-US" sz="2000" dirty="0"/>
              <a:t>Glaucoma</a:t>
            </a:r>
          </a:p>
          <a:p>
            <a:pPr lvl="2">
              <a:spcBef>
                <a:spcPts val="600"/>
              </a:spcBef>
            </a:pPr>
            <a:r>
              <a:rPr lang="en-US" altLang="en-US" sz="2000" dirty="0"/>
              <a:t>Macular degeneration</a:t>
            </a:r>
          </a:p>
          <a:p>
            <a:pPr lvl="2">
              <a:spcBef>
                <a:spcPts val="600"/>
              </a:spcBef>
            </a:pPr>
            <a:r>
              <a:rPr lang="en-US" altLang="en-US" sz="2000" dirty="0"/>
              <a:t>Retinal detachment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a:lnSpc>
                <a:spcPct val="85000"/>
              </a:lnSpc>
            </a:pPr>
            <a:r>
              <a:rPr lang="en-US" altLang="en-US" dirty="0"/>
              <a:t>Changes in the Nervous System </a:t>
            </a:r>
            <a:r>
              <a:rPr lang="en-US" altLang="en-US" sz="2000" b="0" dirty="0"/>
              <a:t>(4 of 6)</a:t>
            </a:r>
          </a:p>
        </p:txBody>
      </p:sp>
      <p:sp>
        <p:nvSpPr>
          <p:cNvPr id="47107" name="Rectangle 1027"/>
          <p:cNvSpPr>
            <a:spLocks noGrp="1" noChangeArrowheads="1"/>
          </p:cNvSpPr>
          <p:nvPr>
            <p:ph type="body" idx="1"/>
          </p:nvPr>
        </p:nvSpPr>
        <p:spPr/>
        <p:txBody>
          <a:bodyPr rIns="228600"/>
          <a:lstStyle/>
          <a:p>
            <a:pPr>
              <a:spcBef>
                <a:spcPct val="35000"/>
              </a:spcBef>
            </a:pPr>
            <a:r>
              <a:rPr lang="en-US" altLang="en-US" dirty="0"/>
              <a:t>Hearing</a:t>
            </a:r>
          </a:p>
          <a:p>
            <a:pPr lvl="1">
              <a:spcBef>
                <a:spcPct val="35000"/>
              </a:spcBef>
            </a:pPr>
            <a:r>
              <a:rPr lang="en-US" altLang="en-US" dirty="0"/>
              <a:t>Changes in the inner ear make hearing high-frequency sounds difficult.</a:t>
            </a:r>
          </a:p>
          <a:p>
            <a:pPr lvl="1">
              <a:spcBef>
                <a:spcPct val="35000"/>
              </a:spcBef>
            </a:pPr>
            <a:r>
              <a:rPr lang="en-US" altLang="en-US" dirty="0"/>
              <a:t>Problems with balance make falls more likely.</a:t>
            </a:r>
          </a:p>
          <a:p>
            <a:pPr lvl="1">
              <a:spcBef>
                <a:spcPct val="35000"/>
              </a:spcBef>
            </a:pPr>
            <a:r>
              <a:rPr lang="en-US" altLang="en-US" dirty="0"/>
              <a:t>Presbycusis is a gradual hearing loss.</a:t>
            </a:r>
          </a:p>
          <a:p>
            <a:pPr lvl="1">
              <a:spcBef>
                <a:spcPct val="35000"/>
              </a:spcBef>
            </a:pPr>
            <a:r>
              <a:rPr lang="en-US" altLang="en-US" dirty="0"/>
              <a:t>Heredity and long-term exposure to loud noises are the main factors</a:t>
            </a:r>
            <a:r>
              <a:rPr lang="en-US" altLang="en-US" dirty="0">
                <a:solidFill>
                  <a:srgbClr val="3366FF"/>
                </a:solidFill>
              </a:rPr>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a:lnSpc>
                <a:spcPct val="85000"/>
              </a:lnSpc>
            </a:pPr>
            <a:r>
              <a:rPr lang="en-US" altLang="en-US" dirty="0"/>
              <a:t>Changes in the Nervous System </a:t>
            </a:r>
            <a:r>
              <a:rPr lang="en-US" altLang="en-US" sz="2000" b="0" dirty="0"/>
              <a:t>(5 of 6)</a:t>
            </a:r>
          </a:p>
        </p:txBody>
      </p:sp>
      <p:sp>
        <p:nvSpPr>
          <p:cNvPr id="48131" name="Rectangle 1027"/>
          <p:cNvSpPr>
            <a:spLocks noGrp="1" noChangeArrowheads="1"/>
          </p:cNvSpPr>
          <p:nvPr>
            <p:ph type="body" idx="1"/>
          </p:nvPr>
        </p:nvSpPr>
        <p:spPr/>
        <p:txBody>
          <a:bodyPr rIns="228600"/>
          <a:lstStyle/>
          <a:p>
            <a:pPr>
              <a:spcBef>
                <a:spcPct val="35000"/>
              </a:spcBef>
            </a:pPr>
            <a:r>
              <a:rPr lang="en-US" altLang="en-US" dirty="0"/>
              <a:t>Taste</a:t>
            </a:r>
          </a:p>
          <a:p>
            <a:pPr lvl="1">
              <a:spcBef>
                <a:spcPct val="35000"/>
              </a:spcBef>
            </a:pPr>
            <a:r>
              <a:rPr lang="en-US" altLang="en-US" dirty="0"/>
              <a:t>Decrease in the number of taste buds</a:t>
            </a:r>
          </a:p>
          <a:p>
            <a:pPr lvl="1">
              <a:spcBef>
                <a:spcPct val="35000"/>
              </a:spcBef>
            </a:pPr>
            <a:r>
              <a:rPr lang="en-US" altLang="en-US" dirty="0"/>
              <a:t>Negative result might be lessened interest in eating, which can lead to:</a:t>
            </a:r>
          </a:p>
          <a:p>
            <a:pPr lvl="2">
              <a:spcBef>
                <a:spcPts val="900"/>
              </a:spcBef>
            </a:pPr>
            <a:r>
              <a:rPr lang="en-US" altLang="en-US" sz="2000" dirty="0"/>
              <a:t>Weight loss</a:t>
            </a:r>
          </a:p>
          <a:p>
            <a:pPr lvl="2">
              <a:spcBef>
                <a:spcPts val="900"/>
              </a:spcBef>
            </a:pPr>
            <a:r>
              <a:rPr lang="en-US" altLang="en-US" sz="2000" dirty="0"/>
              <a:t>Malnutrition</a:t>
            </a:r>
          </a:p>
          <a:p>
            <a:pPr lvl="2">
              <a:spcBef>
                <a:spcPts val="900"/>
              </a:spcBef>
            </a:pPr>
            <a:r>
              <a:rPr lang="en-US" altLang="en-US" sz="2000" dirty="0"/>
              <a:t>Complaints of fatigue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Changes in the Nervous System </a:t>
            </a:r>
            <a:r>
              <a:rPr lang="en-US" altLang="en-US" sz="2000" b="0" dirty="0"/>
              <a:t>(6 of 6)</a:t>
            </a:r>
          </a:p>
        </p:txBody>
      </p:sp>
      <p:sp>
        <p:nvSpPr>
          <p:cNvPr id="49155" name="Rectangle 3"/>
          <p:cNvSpPr>
            <a:spLocks noGrp="1" noChangeArrowheads="1"/>
          </p:cNvSpPr>
          <p:nvPr>
            <p:ph type="body" idx="1"/>
          </p:nvPr>
        </p:nvSpPr>
        <p:spPr>
          <a:xfrm>
            <a:off x="925830" y="1490870"/>
            <a:ext cx="9450070" cy="4699047"/>
          </a:xfrm>
        </p:spPr>
        <p:txBody>
          <a:bodyPr rIns="228600"/>
          <a:lstStyle/>
          <a:p>
            <a:pPr>
              <a:spcBef>
                <a:spcPct val="35000"/>
              </a:spcBef>
            </a:pPr>
            <a:r>
              <a:rPr lang="en-US" altLang="en-US" dirty="0"/>
              <a:t>Touch</a:t>
            </a:r>
          </a:p>
          <a:p>
            <a:pPr lvl="1">
              <a:spcBef>
                <a:spcPct val="35000"/>
              </a:spcBef>
            </a:pPr>
            <a:r>
              <a:rPr lang="en-US" altLang="en-US" dirty="0"/>
              <a:t>Decreased sense of touch and pain perception from the loss of the end nerve fibers</a:t>
            </a:r>
          </a:p>
          <a:p>
            <a:pPr lvl="1">
              <a:spcBef>
                <a:spcPct val="35000"/>
              </a:spcBef>
            </a:pPr>
            <a:r>
              <a:rPr lang="en-US" altLang="en-US" dirty="0"/>
              <a:t>An older person may be injured and not know it.</a:t>
            </a:r>
          </a:p>
          <a:p>
            <a:pPr lvl="1">
              <a:spcBef>
                <a:spcPct val="35000"/>
              </a:spcBef>
            </a:pPr>
            <a:r>
              <a:rPr lang="en-US" altLang="en-US" dirty="0"/>
              <a:t>Decreased sensation of hot and cold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Dementia </a:t>
            </a:r>
            <a:r>
              <a:rPr lang="en-US" altLang="en-US" sz="2000" b="0" dirty="0"/>
              <a:t>(1 of 3)</a:t>
            </a:r>
          </a:p>
        </p:txBody>
      </p:sp>
      <p:sp>
        <p:nvSpPr>
          <p:cNvPr id="50179" name="Content Placeholder 2"/>
          <p:cNvSpPr>
            <a:spLocks noGrp="1"/>
          </p:cNvSpPr>
          <p:nvPr>
            <p:ph type="body" idx="1"/>
          </p:nvPr>
        </p:nvSpPr>
        <p:spPr/>
        <p:txBody>
          <a:bodyPr rIns="228600"/>
          <a:lstStyle/>
          <a:p>
            <a:pPr>
              <a:spcBef>
                <a:spcPct val="35000"/>
              </a:spcBef>
            </a:pPr>
            <a:r>
              <a:rPr lang="en-US" altLang="en-US" dirty="0"/>
              <a:t>Slow onset of progressive disorientation, shortened attention span, and loss of cognitive function</a:t>
            </a:r>
          </a:p>
          <a:p>
            <a:pPr>
              <a:spcBef>
                <a:spcPct val="35000"/>
              </a:spcBef>
            </a:pPr>
            <a:r>
              <a:rPr lang="en-US" altLang="en-US" dirty="0"/>
              <a:t>Chronic, generally irreversible condition that causes a progressive loss of:</a:t>
            </a:r>
          </a:p>
          <a:p>
            <a:pPr lvl="1">
              <a:spcBef>
                <a:spcPct val="35000"/>
              </a:spcBef>
            </a:pPr>
            <a:r>
              <a:rPr lang="en-US" altLang="en-US" dirty="0"/>
              <a:t>Cognitive abilities</a:t>
            </a:r>
          </a:p>
          <a:p>
            <a:pPr lvl="1">
              <a:spcBef>
                <a:spcPct val="35000"/>
              </a:spcBef>
            </a:pPr>
            <a:r>
              <a:rPr lang="en-US" altLang="en-US" dirty="0"/>
              <a:t>Psychomotor skills</a:t>
            </a:r>
          </a:p>
          <a:p>
            <a:pPr lvl="1">
              <a:spcBef>
                <a:spcPct val="35000"/>
              </a:spcBef>
            </a:pPr>
            <a:r>
              <a:rPr lang="en-US" altLang="en-US" dirty="0"/>
              <a:t>Social skills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a:lnSpc>
                <a:spcPct val="85000"/>
              </a:lnSpc>
            </a:pPr>
            <a:r>
              <a:rPr lang="en-US" altLang="en-US" dirty="0"/>
              <a:t>Dementia </a:t>
            </a:r>
            <a:r>
              <a:rPr lang="en-US" altLang="en-US" sz="2000" b="0" dirty="0"/>
              <a:t>(2 of 3)</a:t>
            </a:r>
          </a:p>
        </p:txBody>
      </p:sp>
      <p:sp>
        <p:nvSpPr>
          <p:cNvPr id="51203" name="Rectangle 1027"/>
          <p:cNvSpPr>
            <a:spLocks noGrp="1" noChangeArrowheads="1"/>
          </p:cNvSpPr>
          <p:nvPr>
            <p:ph type="body" idx="1"/>
          </p:nvPr>
        </p:nvSpPr>
        <p:spPr/>
        <p:txBody>
          <a:bodyPr rIns="228600"/>
          <a:lstStyle/>
          <a:p>
            <a:pPr>
              <a:spcBef>
                <a:spcPct val="35000"/>
              </a:spcBef>
            </a:pPr>
            <a:r>
              <a:rPr lang="en-US" altLang="en-US" dirty="0"/>
              <a:t>Dementia is the result of many neurologic diseases, and may be caused by:</a:t>
            </a:r>
          </a:p>
          <a:p>
            <a:pPr lvl="1">
              <a:spcBef>
                <a:spcPct val="35000"/>
              </a:spcBef>
            </a:pPr>
            <a:r>
              <a:rPr lang="en-US" altLang="en-US" dirty="0"/>
              <a:t>Alzheimer disease</a:t>
            </a:r>
          </a:p>
          <a:p>
            <a:pPr lvl="1">
              <a:spcBef>
                <a:spcPct val="35000"/>
              </a:spcBef>
            </a:pPr>
            <a:r>
              <a:rPr lang="en-US" altLang="en-US" dirty="0"/>
              <a:t>Parkinson disease</a:t>
            </a:r>
          </a:p>
          <a:p>
            <a:pPr lvl="1">
              <a:spcBef>
                <a:spcPct val="35000"/>
              </a:spcBef>
            </a:pPr>
            <a:r>
              <a:rPr lang="en-US" altLang="en-US" dirty="0"/>
              <a:t>Cerebrovascular accidents</a:t>
            </a:r>
          </a:p>
          <a:p>
            <a:pPr lvl="1">
              <a:spcBef>
                <a:spcPct val="35000"/>
              </a:spcBef>
            </a:pPr>
            <a:r>
              <a:rPr lang="en-US" altLang="en-US" dirty="0"/>
              <a:t>Genetic factors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Dementia </a:t>
            </a:r>
            <a:r>
              <a:rPr lang="en-US" altLang="en-US" sz="2000" b="0" dirty="0"/>
              <a:t>(3 of 3)</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On assessment, patients may:</a:t>
            </a:r>
          </a:p>
          <a:p>
            <a:pPr lvl="1">
              <a:spcBef>
                <a:spcPct val="35000"/>
              </a:spcBef>
            </a:pPr>
            <a:r>
              <a:rPr lang="en-US" altLang="en-US" dirty="0"/>
              <a:t>Have short- and long-term memory loss</a:t>
            </a:r>
          </a:p>
          <a:p>
            <a:pPr lvl="1">
              <a:spcBef>
                <a:spcPct val="35000"/>
              </a:spcBef>
            </a:pPr>
            <a:r>
              <a:rPr lang="en-US" altLang="en-US" dirty="0"/>
              <a:t>Have a decreased attention span</a:t>
            </a:r>
          </a:p>
          <a:p>
            <a:pPr lvl="1">
              <a:spcBef>
                <a:spcPct val="35000"/>
              </a:spcBef>
            </a:pPr>
            <a:r>
              <a:rPr lang="en-US" altLang="en-US" dirty="0"/>
              <a:t>Be unable to perform daily routines</a:t>
            </a:r>
          </a:p>
          <a:p>
            <a:pPr lvl="1">
              <a:spcBef>
                <a:spcPct val="35000"/>
              </a:spcBef>
            </a:pPr>
            <a:r>
              <a:rPr lang="en-US" altLang="en-US" dirty="0"/>
              <a:t>Show a decreased ability to communicate</a:t>
            </a:r>
          </a:p>
          <a:p>
            <a:pPr lvl="1">
              <a:spcBef>
                <a:spcPct val="35000"/>
              </a:spcBef>
            </a:pPr>
            <a:r>
              <a:rPr lang="en-US" altLang="en-US" dirty="0"/>
              <a:t>Appear confused or angry</a:t>
            </a:r>
          </a:p>
          <a:p>
            <a:pPr lvl="1">
              <a:spcBef>
                <a:spcPct val="35000"/>
              </a:spcBef>
            </a:pPr>
            <a:r>
              <a:rPr lang="en-US" altLang="en-US" dirty="0"/>
              <a:t>Have impaired judgment</a:t>
            </a:r>
          </a:p>
          <a:p>
            <a:pPr lvl="1">
              <a:spcBef>
                <a:spcPct val="35000"/>
              </a:spcBef>
            </a:pPr>
            <a:r>
              <a:rPr lang="en-US" altLang="en-US" dirty="0"/>
              <a:t>Be unable to vocalize pain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Delirium </a:t>
            </a:r>
            <a:r>
              <a:rPr lang="en-US" altLang="en-US" sz="2000" b="0" dirty="0"/>
              <a:t>(1 of 3)</a:t>
            </a:r>
          </a:p>
        </p:txBody>
      </p:sp>
      <p:sp>
        <p:nvSpPr>
          <p:cNvPr id="53251" name="Content Placeholder 2"/>
          <p:cNvSpPr>
            <a:spLocks noGrp="1"/>
          </p:cNvSpPr>
          <p:nvPr>
            <p:ph type="body" idx="1"/>
          </p:nvPr>
        </p:nvSpPr>
        <p:spPr/>
        <p:txBody>
          <a:bodyPr rIns="228600"/>
          <a:lstStyle/>
          <a:p>
            <a:pPr>
              <a:spcBef>
                <a:spcPct val="35000"/>
              </a:spcBef>
            </a:pPr>
            <a:r>
              <a:rPr lang="en-US" altLang="en-US" dirty="0"/>
              <a:t>Sudden change in mental status, consciousness, or cognitive processes</a:t>
            </a:r>
          </a:p>
          <a:p>
            <a:pPr>
              <a:spcBef>
                <a:spcPct val="35000"/>
              </a:spcBef>
            </a:pPr>
            <a:r>
              <a:rPr lang="en-US" altLang="en-US" dirty="0"/>
              <a:t>Marked by the inability to focus, think logically, and maintain attention</a:t>
            </a:r>
          </a:p>
          <a:p>
            <a:pPr>
              <a:spcBef>
                <a:spcPct val="35000"/>
              </a:spcBef>
            </a:pPr>
            <a:r>
              <a:rPr lang="en-US" altLang="en-US" dirty="0"/>
              <a:t>Affects 15% to 50% of hospitalized people aged 70 years or older</a:t>
            </a:r>
          </a:p>
          <a:p>
            <a:pPr>
              <a:spcBef>
                <a:spcPct val="35000"/>
              </a:spcBef>
            </a:pPr>
            <a:r>
              <a:rPr lang="en-US" altLang="en-US" dirty="0"/>
              <a:t>Acute anxiety may be present.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(4 of 7)</a:t>
            </a:r>
          </a:p>
        </p:txBody>
      </p:sp>
      <p:sp>
        <p:nvSpPr>
          <p:cNvPr id="7171" name="Rectangle 1027"/>
          <p:cNvSpPr>
            <a:spLocks noGrp="1" noChangeArrowheads="1"/>
          </p:cNvSpPr>
          <p:nvPr>
            <p:ph type="body" idx="1"/>
          </p:nvPr>
        </p:nvSpPr>
        <p:spPr/>
        <p:txBody>
          <a:bodyPr rIns="228600"/>
          <a:lstStyle/>
          <a:p>
            <a:pPr eaLnBrk="1" hangingPunct="1">
              <a:spcBef>
                <a:spcPct val="35000"/>
              </a:spcBef>
            </a:pPr>
            <a:r>
              <a:rPr lang="en-US" altLang="en-US" dirty="0"/>
              <a:t>Changes associated with aging, psychosocial aspects of aging, and age-related assessment and treatment modifications for the major or common geriatric diseases and/or emergencies (cont</a:t>
            </a:r>
            <a:r>
              <a:rPr lang="ja-JP" altLang="en-US" dirty="0"/>
              <a:t>’</a:t>
            </a:r>
            <a:r>
              <a:rPr lang="en-US" altLang="ja-JP" dirty="0"/>
              <a:t>d)</a:t>
            </a:r>
          </a:p>
          <a:p>
            <a:pPr lvl="1" eaLnBrk="1" hangingPunct="1">
              <a:spcBef>
                <a:spcPct val="35000"/>
              </a:spcBef>
            </a:pPr>
            <a:r>
              <a:rPr lang="en-US" altLang="en-US" dirty="0"/>
              <a:t>Endocrine diseases</a:t>
            </a:r>
          </a:p>
          <a:p>
            <a:pPr lvl="1" eaLnBrk="1" hangingPunct="1">
              <a:spcBef>
                <a:spcPct val="35000"/>
              </a:spcBef>
            </a:pPr>
            <a:r>
              <a:rPr lang="en-US" altLang="en-US" dirty="0"/>
              <a:t>Alzheimer disease</a:t>
            </a:r>
          </a:p>
          <a:p>
            <a:pPr lvl="1" eaLnBrk="1" hangingPunct="1">
              <a:spcBef>
                <a:spcPct val="35000"/>
              </a:spcBef>
            </a:pPr>
            <a:r>
              <a:rPr lang="en-US" altLang="en-US" dirty="0"/>
              <a:t>Dementia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pPr>
              <a:lnSpc>
                <a:spcPct val="85000"/>
              </a:lnSpc>
            </a:pPr>
            <a:r>
              <a:rPr lang="en-US" altLang="en-US" dirty="0"/>
              <a:t>Delirium </a:t>
            </a:r>
            <a:r>
              <a:rPr lang="en-US" altLang="en-US" sz="2000" b="0" dirty="0"/>
              <a:t>(2 of 3)</a:t>
            </a:r>
          </a:p>
        </p:txBody>
      </p:sp>
      <p:sp>
        <p:nvSpPr>
          <p:cNvPr id="54275" name="Rectangle 1027"/>
          <p:cNvSpPr>
            <a:spLocks noGrp="1" noChangeArrowheads="1"/>
          </p:cNvSpPr>
          <p:nvPr>
            <p:ph type="body" idx="1"/>
          </p:nvPr>
        </p:nvSpPr>
        <p:spPr/>
        <p:txBody>
          <a:bodyPr rIns="228600"/>
          <a:lstStyle/>
          <a:p>
            <a:pPr>
              <a:spcBef>
                <a:spcPct val="35000"/>
              </a:spcBef>
            </a:pPr>
            <a:r>
              <a:rPr lang="en-US" altLang="en-US" dirty="0"/>
              <a:t>Generally the result of a reversible physical ailment, such as tumors, fever, or metabolic causes</a:t>
            </a:r>
          </a:p>
          <a:p>
            <a:pPr>
              <a:spcBef>
                <a:spcPct val="35000"/>
              </a:spcBef>
            </a:pPr>
            <a:r>
              <a:rPr lang="en-US" altLang="en-US" dirty="0"/>
              <a:t>In the history, look for:</a:t>
            </a:r>
          </a:p>
          <a:p>
            <a:pPr lvl="1">
              <a:spcBef>
                <a:spcPct val="35000"/>
              </a:spcBef>
            </a:pPr>
            <a:r>
              <a:rPr lang="en-US" altLang="en-US" dirty="0"/>
              <a:t>Withdrawal from alcohol or sedatives</a:t>
            </a:r>
          </a:p>
          <a:p>
            <a:pPr lvl="1">
              <a:spcBef>
                <a:spcPct val="35000"/>
              </a:spcBef>
            </a:pPr>
            <a:r>
              <a:rPr lang="en-US" altLang="en-US" dirty="0"/>
              <a:t>Medical conditions</a:t>
            </a:r>
          </a:p>
          <a:p>
            <a:pPr lvl="1">
              <a:spcBef>
                <a:spcPct val="35000"/>
              </a:spcBef>
            </a:pPr>
            <a:r>
              <a:rPr lang="en-US" altLang="en-US" dirty="0"/>
              <a:t>Depression</a:t>
            </a:r>
          </a:p>
          <a:p>
            <a:pPr lvl="1">
              <a:spcBef>
                <a:spcPct val="35000"/>
              </a:spcBef>
            </a:pPr>
            <a:r>
              <a:rPr lang="en-US" altLang="en-US" dirty="0"/>
              <a:t>Malnutrition or vitamin deficiencies</a:t>
            </a:r>
          </a:p>
          <a:p>
            <a:pPr lvl="1">
              <a:spcBef>
                <a:spcPct val="35000"/>
              </a:spcBef>
            </a:pPr>
            <a:r>
              <a:rPr lang="en-US" altLang="en-US" dirty="0"/>
              <a:t>Environmental emergencies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pPr>
              <a:lnSpc>
                <a:spcPct val="85000"/>
              </a:lnSpc>
            </a:pPr>
            <a:r>
              <a:rPr lang="en-US" altLang="en-US" dirty="0"/>
              <a:t>Delirium </a:t>
            </a:r>
            <a:r>
              <a:rPr lang="en-US" altLang="en-US" sz="2000" b="0" dirty="0"/>
              <a:t>(3 of 3)</a:t>
            </a:r>
          </a:p>
        </p:txBody>
      </p:sp>
      <p:sp>
        <p:nvSpPr>
          <p:cNvPr id="55299" name="Rectangle 1027"/>
          <p:cNvSpPr>
            <a:spLocks noGrp="1" noChangeArrowheads="1"/>
          </p:cNvSpPr>
          <p:nvPr>
            <p:ph type="body" idx="1"/>
          </p:nvPr>
        </p:nvSpPr>
        <p:spPr/>
        <p:txBody>
          <a:bodyPr rIns="228600"/>
          <a:lstStyle/>
          <a:p>
            <a:pPr>
              <a:spcBef>
                <a:spcPct val="35000"/>
              </a:spcBef>
            </a:pPr>
            <a:r>
              <a:rPr lang="en-US" altLang="en-US" dirty="0"/>
              <a:t>Assess and manage the patient for:</a:t>
            </a:r>
          </a:p>
          <a:p>
            <a:pPr lvl="1">
              <a:spcBef>
                <a:spcPct val="35000"/>
              </a:spcBef>
            </a:pPr>
            <a:r>
              <a:rPr lang="en-US" altLang="en-US" dirty="0"/>
              <a:t>Hypoxia</a:t>
            </a:r>
          </a:p>
          <a:p>
            <a:pPr lvl="1">
              <a:spcBef>
                <a:spcPct val="35000"/>
              </a:spcBef>
            </a:pPr>
            <a:r>
              <a:rPr lang="en-US" altLang="en-US" dirty="0"/>
              <a:t>Hypovolemia</a:t>
            </a:r>
          </a:p>
          <a:p>
            <a:pPr lvl="1">
              <a:spcBef>
                <a:spcPct val="35000"/>
              </a:spcBef>
            </a:pPr>
            <a:r>
              <a:rPr lang="en-US" altLang="en-US" dirty="0"/>
              <a:t>Hypoglycemia</a:t>
            </a:r>
          </a:p>
          <a:p>
            <a:pPr lvl="1">
              <a:spcBef>
                <a:spcPct val="35000"/>
              </a:spcBef>
            </a:pPr>
            <a:r>
              <a:rPr lang="en-US" altLang="en-US" dirty="0"/>
              <a:t>Hypothermia</a:t>
            </a:r>
          </a:p>
          <a:p>
            <a:pPr>
              <a:spcBef>
                <a:spcPct val="35000"/>
              </a:spcBef>
            </a:pPr>
            <a:r>
              <a:rPr lang="en-US" altLang="en-US" dirty="0"/>
              <a:t>You may see changes in circulation, breath sounds, motor function, and pupillary response.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pPr>
            <a:r>
              <a:rPr lang="en-US" altLang="en-US" dirty="0"/>
              <a:t>Syncope</a:t>
            </a:r>
          </a:p>
        </p:txBody>
      </p:sp>
      <p:sp>
        <p:nvSpPr>
          <p:cNvPr id="56323" name="Content Placeholder 2"/>
          <p:cNvSpPr>
            <a:spLocks noGrp="1"/>
          </p:cNvSpPr>
          <p:nvPr>
            <p:ph type="body" idx="1"/>
          </p:nvPr>
        </p:nvSpPr>
        <p:spPr>
          <a:xfrm>
            <a:off x="6197600" y="1447800"/>
            <a:ext cx="5486400" cy="4800600"/>
          </a:xfrm>
        </p:spPr>
        <p:txBody>
          <a:bodyPr rIns="228600"/>
          <a:lstStyle/>
          <a:p>
            <a:pPr>
              <a:spcBef>
                <a:spcPct val="35000"/>
              </a:spcBef>
            </a:pPr>
            <a:r>
              <a:rPr lang="en-US" altLang="en-US" dirty="0"/>
              <a:t>Assume this is a life-threatening problem until proven otherwise.</a:t>
            </a:r>
          </a:p>
          <a:p>
            <a:pPr>
              <a:spcBef>
                <a:spcPct val="35000"/>
              </a:spcBef>
            </a:pPr>
            <a:r>
              <a:rPr lang="en-US" altLang="en-US" dirty="0"/>
              <a:t>Often caused by an interruption of blood flow to the brain</a:t>
            </a:r>
          </a:p>
        </p:txBody>
      </p:sp>
      <p:pic>
        <p:nvPicPr>
          <p:cNvPr id="4098" name="Picture 2" descr="The table shows two columns and three rows. The column headers are cause and description. Row entries are as follows. Row 1. Dysrhythmias and heart attack: The heart is beating too fast or too slowly, the cardiac output drops, and blood flow to the brain is interrupted. A heart attack can also cause syncope. Row 2. Vascular and volume changes: Medication interactions can cause venous pooling and vasodilation, the widening of a blood vessel that results in a drop in blood pressure and inadequate blood flow to the brain. Another cause of syncope can be a drop in blood volume because of hidden bleeding (such as an aneurysm). Row 3. Neurologic cause: Syncope can be a sign of transient ischemic attack or stroke.&#10;" title="A table is titled possible causes of syncope in geriatric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70" y="1470025"/>
            <a:ext cx="4023106" cy="5227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Neuropathy</a:t>
            </a:r>
            <a:endParaRPr lang="en-US" altLang="en-US" sz="2800" b="0" dirty="0"/>
          </a:p>
        </p:txBody>
      </p:sp>
      <p:sp>
        <p:nvSpPr>
          <p:cNvPr id="57347" name="Content Placeholder 2"/>
          <p:cNvSpPr>
            <a:spLocks noGrp="1"/>
          </p:cNvSpPr>
          <p:nvPr>
            <p:ph type="body" idx="1"/>
          </p:nvPr>
        </p:nvSpPr>
        <p:spPr/>
        <p:txBody>
          <a:bodyPr rIns="228600"/>
          <a:lstStyle/>
          <a:p>
            <a:pPr>
              <a:spcBef>
                <a:spcPct val="35000"/>
              </a:spcBef>
            </a:pPr>
            <a:r>
              <a:rPr lang="en-US" altLang="en-US" dirty="0"/>
              <a:t>Disorder of the nerves of the peripheral nervous system</a:t>
            </a:r>
          </a:p>
          <a:p>
            <a:pPr>
              <a:spcBef>
                <a:spcPct val="35000"/>
              </a:spcBef>
            </a:pPr>
            <a:r>
              <a:rPr lang="en-US" altLang="en-US" dirty="0"/>
              <a:t>Function and structure of the peripheral motor, sensory, and autonomic neurons are impaired.</a:t>
            </a:r>
          </a:p>
          <a:p>
            <a:pPr>
              <a:spcBef>
                <a:spcPct val="35000"/>
              </a:spcBef>
            </a:pPr>
            <a:r>
              <a:rPr lang="en-US" altLang="en-US" dirty="0"/>
              <a:t>Symptoms depend on which nerves are affected and where they are located.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pPr>
            <a:r>
              <a:rPr lang="en-US" altLang="en-US" dirty="0"/>
              <a:t>Changes in the Gastrointestinal System </a:t>
            </a:r>
            <a:r>
              <a:rPr lang="en-US" altLang="en-US" sz="2000" b="0" dirty="0"/>
              <a:t>(1 of 5)</a:t>
            </a:r>
          </a:p>
        </p:txBody>
      </p:sp>
      <p:sp>
        <p:nvSpPr>
          <p:cNvPr id="61443" name="Content Placeholder 2"/>
          <p:cNvSpPr>
            <a:spLocks noGrp="1"/>
          </p:cNvSpPr>
          <p:nvPr>
            <p:ph type="body" idx="1"/>
          </p:nvPr>
        </p:nvSpPr>
        <p:spPr/>
        <p:txBody>
          <a:bodyPr rIns="228600"/>
          <a:lstStyle/>
          <a:p>
            <a:pPr>
              <a:spcBef>
                <a:spcPct val="35000"/>
              </a:spcBef>
            </a:pPr>
            <a:r>
              <a:rPr lang="en-US" altLang="en-US" dirty="0"/>
              <a:t>Reduction in the volume of saliva</a:t>
            </a:r>
          </a:p>
          <a:p>
            <a:pPr>
              <a:spcBef>
                <a:spcPct val="35000"/>
              </a:spcBef>
            </a:pPr>
            <a:r>
              <a:rPr lang="en-US" altLang="en-US" dirty="0"/>
              <a:t>Dental loss</a:t>
            </a:r>
          </a:p>
          <a:p>
            <a:pPr>
              <a:spcBef>
                <a:spcPct val="35000"/>
              </a:spcBef>
            </a:pPr>
            <a:r>
              <a:rPr lang="en-US" altLang="en-US" dirty="0"/>
              <a:t>Gastric secretions are reduced.</a:t>
            </a:r>
          </a:p>
          <a:p>
            <a:pPr>
              <a:spcBef>
                <a:spcPct val="35000"/>
              </a:spcBef>
            </a:pPr>
            <a:r>
              <a:rPr lang="en-US" altLang="en-US" dirty="0"/>
              <a:t>Changes in gastric motility occur.</a:t>
            </a:r>
          </a:p>
          <a:p>
            <a:pPr>
              <a:spcBef>
                <a:spcPct val="35000"/>
              </a:spcBef>
            </a:pPr>
            <a:r>
              <a:rPr lang="en-US" altLang="en-US" dirty="0"/>
              <a:t>Incidence of certain diseases involving the bowel increases.</a:t>
            </a:r>
          </a:p>
          <a:p>
            <a:pPr>
              <a:spcBef>
                <a:spcPct val="35000"/>
              </a:spcBef>
            </a:pPr>
            <a:r>
              <a:rPr lang="en-US" altLang="en-US" dirty="0"/>
              <a:t>Blood flow to the liver declines.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pPr>
            <a:r>
              <a:rPr lang="en-US" altLang="en-US" dirty="0"/>
              <a:t>Changes in the Gastrointestinal System </a:t>
            </a:r>
            <a:r>
              <a:rPr lang="en-US" altLang="en-US" sz="2000" b="0" dirty="0"/>
              <a:t>(2 of 5)</a:t>
            </a:r>
          </a:p>
        </p:txBody>
      </p:sp>
      <p:sp>
        <p:nvSpPr>
          <p:cNvPr id="62467" name="Content Placeholder 2"/>
          <p:cNvSpPr>
            <a:spLocks noGrp="1"/>
          </p:cNvSpPr>
          <p:nvPr>
            <p:ph type="body" idx="1"/>
          </p:nvPr>
        </p:nvSpPr>
        <p:spPr/>
        <p:txBody>
          <a:bodyPr rIns="228600"/>
          <a:lstStyle/>
          <a:p>
            <a:pPr>
              <a:spcBef>
                <a:spcPct val="35000"/>
              </a:spcBef>
            </a:pPr>
            <a:r>
              <a:rPr lang="en-US" altLang="en-US" dirty="0"/>
              <a:t>Age-related changes in the GI system:</a:t>
            </a:r>
          </a:p>
          <a:p>
            <a:pPr lvl="1">
              <a:spcBef>
                <a:spcPct val="35000"/>
              </a:spcBef>
            </a:pPr>
            <a:r>
              <a:rPr lang="en-US" altLang="en-US" dirty="0"/>
              <a:t>Issues with dental problems</a:t>
            </a:r>
          </a:p>
          <a:p>
            <a:pPr lvl="1">
              <a:spcBef>
                <a:spcPct val="35000"/>
              </a:spcBef>
            </a:pPr>
            <a:r>
              <a:rPr lang="en-US" altLang="en-US" dirty="0"/>
              <a:t>Decrease in saliva and sense of taste</a:t>
            </a:r>
          </a:p>
          <a:p>
            <a:pPr lvl="1">
              <a:spcBef>
                <a:spcPct val="35000"/>
              </a:spcBef>
            </a:pPr>
            <a:r>
              <a:rPr lang="en-US" altLang="en-US" dirty="0"/>
              <a:t>Poor muscle tone of the sphincter between the esophagus and stomach</a:t>
            </a:r>
          </a:p>
          <a:p>
            <a:pPr lvl="1">
              <a:spcBef>
                <a:spcPct val="35000"/>
              </a:spcBef>
            </a:pPr>
            <a:r>
              <a:rPr lang="en-US" altLang="en-US" dirty="0"/>
              <a:t>Decrease in hydrochloric acid</a:t>
            </a:r>
          </a:p>
          <a:p>
            <a:pPr lvl="1">
              <a:spcBef>
                <a:spcPct val="35000"/>
              </a:spcBef>
            </a:pPr>
            <a:r>
              <a:rPr lang="en-US" altLang="en-US" dirty="0"/>
              <a:t>Alterations in absorption of nutrients</a:t>
            </a:r>
          </a:p>
          <a:p>
            <a:pPr lvl="1">
              <a:spcBef>
                <a:spcPct val="35000"/>
              </a:spcBef>
            </a:pPr>
            <a:r>
              <a:rPr lang="en-US" altLang="en-US" dirty="0"/>
              <a:t>Weakening of the rectal sphincter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Changes in the Gastrointestinal System </a:t>
            </a:r>
            <a:r>
              <a:rPr lang="en-US" altLang="en-US" sz="2000" b="0" dirty="0"/>
              <a:t>(3 of 5)</a:t>
            </a:r>
          </a:p>
        </p:txBody>
      </p:sp>
      <p:sp>
        <p:nvSpPr>
          <p:cNvPr id="147459" name="Rectangle 3"/>
          <p:cNvSpPr>
            <a:spLocks noGrp="1" noChangeArrowheads="1"/>
          </p:cNvSpPr>
          <p:nvPr>
            <p:ph type="body" idx="1"/>
          </p:nvPr>
        </p:nvSpPr>
        <p:spPr/>
        <p:txBody>
          <a:bodyPr rIns="228600"/>
          <a:lstStyle/>
          <a:p>
            <a:pPr marL="342900" lvl="1">
              <a:spcBef>
                <a:spcPct val="35000"/>
              </a:spcBef>
              <a:buFontTx/>
              <a:buChar char="•"/>
              <a:defRPr/>
            </a:pPr>
            <a:r>
              <a:rPr lang="en-US" sz="2200" dirty="0"/>
              <a:t>GI bleeding can be caused by inflammation, infection, or obstruction of the upper or lower GI tract.</a:t>
            </a:r>
          </a:p>
          <a:p>
            <a:pPr lvl="1">
              <a:spcBef>
                <a:spcPts val="900"/>
              </a:spcBef>
              <a:defRPr/>
            </a:pPr>
            <a:r>
              <a:rPr lang="en-US" dirty="0"/>
              <a:t>Usually heralded by hematemesis</a:t>
            </a:r>
            <a:endParaRPr lang="en-US" sz="2000" dirty="0"/>
          </a:p>
          <a:p>
            <a:pPr lvl="1">
              <a:spcBef>
                <a:spcPts val="900"/>
              </a:spcBef>
              <a:defRPr/>
            </a:pPr>
            <a:r>
              <a:rPr lang="en-US" dirty="0"/>
              <a:t>Bleeding that travels through the lower digestive tract usually manifests as melena.</a:t>
            </a:r>
          </a:p>
          <a:p>
            <a:pPr lvl="1">
              <a:spcBef>
                <a:spcPts val="900"/>
              </a:spcBef>
              <a:defRPr/>
            </a:pPr>
            <a:r>
              <a:rPr lang="en-US" dirty="0"/>
              <a:t>Red blood usually means a local source of bleeding, such as hemorrhoids.</a:t>
            </a:r>
          </a:p>
          <a:p>
            <a:pPr lvl="1">
              <a:spcBef>
                <a:spcPts val="900"/>
              </a:spcBef>
              <a:defRPr/>
            </a:pPr>
            <a:r>
              <a:rPr lang="en-US" dirty="0"/>
              <a:t>A patient with GI bleeding may experience weakness, dizziness, or syncope.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p:txBody>
          <a:bodyPr/>
          <a:lstStyle/>
          <a:p>
            <a:pPr>
              <a:lnSpc>
                <a:spcPct val="85000"/>
              </a:lnSpc>
            </a:pPr>
            <a:r>
              <a:rPr lang="en-US" altLang="en-US" dirty="0"/>
              <a:t>Changes in the Gastrointestinal System </a:t>
            </a:r>
            <a:r>
              <a:rPr lang="en-US" altLang="en-US" sz="2000" b="0" dirty="0"/>
              <a:t>(4 of 5)</a:t>
            </a:r>
          </a:p>
        </p:txBody>
      </p:sp>
      <p:sp>
        <p:nvSpPr>
          <p:cNvPr id="64515" name="Rectangle 1027"/>
          <p:cNvSpPr>
            <a:spLocks noGrp="1" noChangeArrowheads="1"/>
          </p:cNvSpPr>
          <p:nvPr>
            <p:ph type="body" idx="1"/>
          </p:nvPr>
        </p:nvSpPr>
        <p:spPr/>
        <p:txBody>
          <a:bodyPr rIns="228600"/>
          <a:lstStyle/>
          <a:p>
            <a:pPr>
              <a:spcBef>
                <a:spcPct val="35000"/>
              </a:spcBef>
            </a:pPr>
            <a:r>
              <a:rPr lang="en-US" altLang="en-US" dirty="0"/>
              <a:t>Specific GI problems in older patients include:</a:t>
            </a:r>
          </a:p>
          <a:p>
            <a:pPr lvl="1">
              <a:spcBef>
                <a:spcPct val="35000"/>
              </a:spcBef>
            </a:pPr>
            <a:r>
              <a:rPr lang="en-US" altLang="en-US" dirty="0"/>
              <a:t>Diverticulitis</a:t>
            </a:r>
          </a:p>
          <a:p>
            <a:pPr lvl="1">
              <a:spcBef>
                <a:spcPct val="35000"/>
              </a:spcBef>
            </a:pPr>
            <a:r>
              <a:rPr lang="en-US" altLang="en-US" dirty="0"/>
              <a:t>Bleeding in the upper and lower GI system</a:t>
            </a:r>
          </a:p>
          <a:p>
            <a:pPr lvl="1">
              <a:spcBef>
                <a:spcPct val="35000"/>
              </a:spcBef>
            </a:pPr>
            <a:r>
              <a:rPr lang="en-US" altLang="en-US" dirty="0"/>
              <a:t>Peptic ulcer disease</a:t>
            </a:r>
          </a:p>
          <a:p>
            <a:pPr lvl="1">
              <a:spcBef>
                <a:spcPct val="35000"/>
              </a:spcBef>
            </a:pPr>
            <a:r>
              <a:rPr lang="en-US" altLang="en-US" dirty="0"/>
              <a:t>Gallbladder disease</a:t>
            </a:r>
          </a:p>
          <a:p>
            <a:pPr lvl="1">
              <a:spcBef>
                <a:spcPct val="35000"/>
              </a:spcBef>
            </a:pPr>
            <a:r>
              <a:rPr lang="en-US" altLang="en-US" dirty="0"/>
              <a:t>Bowel obstruction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a:lnSpc>
                <a:spcPct val="85000"/>
              </a:lnSpc>
            </a:pPr>
            <a:r>
              <a:rPr lang="en-US" altLang="en-US" dirty="0"/>
              <a:t>Changes in the Gastrointestinal System </a:t>
            </a:r>
            <a:r>
              <a:rPr lang="en-US" altLang="en-US" sz="2000" b="0" dirty="0"/>
              <a:t>(5 of 5)</a:t>
            </a:r>
          </a:p>
        </p:txBody>
      </p:sp>
      <p:sp>
        <p:nvSpPr>
          <p:cNvPr id="65539" name="Rectangle 1027"/>
          <p:cNvSpPr>
            <a:spLocks noGrp="1" noChangeArrowheads="1"/>
          </p:cNvSpPr>
          <p:nvPr>
            <p:ph type="body" idx="1"/>
          </p:nvPr>
        </p:nvSpPr>
        <p:spPr/>
        <p:txBody>
          <a:bodyPr rIns="228600"/>
          <a:lstStyle/>
          <a:p>
            <a:r>
              <a:rPr lang="en-US" altLang="en-US" dirty="0"/>
              <a:t>When assessing patients, ask about NSAID and alcohol use.</a:t>
            </a:r>
          </a:p>
          <a:p>
            <a:r>
              <a:rPr lang="en-US" altLang="en-US" dirty="0"/>
              <a:t>Orthostatic vital signs can help determine if a patient is hypovolemic.</a:t>
            </a:r>
          </a:p>
          <a:p>
            <a:r>
              <a:rPr lang="en-US" altLang="en-US" dirty="0"/>
              <a:t>Treatment consists of airway, ventilatory, and circulatory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Acute Abdomen—Nongastrointestinal Complaints</a:t>
            </a:r>
            <a:endParaRPr lang="en-US" dirty="0"/>
          </a:p>
        </p:txBody>
      </p:sp>
      <p:sp>
        <p:nvSpPr>
          <p:cNvPr id="66563" name="Rectangle 1027"/>
          <p:cNvSpPr>
            <a:spLocks noGrp="1" noChangeArrowheads="1"/>
          </p:cNvSpPr>
          <p:nvPr>
            <p:ph idx="1"/>
          </p:nvPr>
        </p:nvSpPr>
        <p:spPr/>
        <p:txBody>
          <a:bodyPr rIns="228600"/>
          <a:lstStyle/>
          <a:p>
            <a:pPr>
              <a:spcBef>
                <a:spcPct val="35000"/>
              </a:spcBef>
            </a:pPr>
            <a:r>
              <a:rPr lang="en-US" altLang="en-US" dirty="0"/>
              <a:t>Extremely difficult to assess in the prehospital setting</a:t>
            </a:r>
          </a:p>
          <a:p>
            <a:pPr>
              <a:spcBef>
                <a:spcPct val="35000"/>
              </a:spcBef>
            </a:pPr>
            <a:r>
              <a:rPr lang="en-US" altLang="en-US" dirty="0"/>
              <a:t>Most serious threat from abdominal complaints is blood loss</a:t>
            </a:r>
          </a:p>
          <a:p>
            <a:pPr>
              <a:spcBef>
                <a:spcPct val="35000"/>
              </a:spcBef>
            </a:pPr>
            <a:r>
              <a:rPr lang="en-US" altLang="en-US" dirty="0"/>
              <a:t>Abdominal aortic aneurysm (AAA) is one of the most rapidly fatal conditions.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7)</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Patients With Special Challenges</a:t>
            </a:r>
          </a:p>
          <a:p>
            <a:pPr eaLnBrk="1" hangingPunct="1">
              <a:spcBef>
                <a:spcPct val="35000"/>
              </a:spcBef>
            </a:pPr>
            <a:r>
              <a:rPr lang="en-US" altLang="en-US" dirty="0"/>
              <a:t>Recognizing and reporting abuse and neglect</a:t>
            </a:r>
          </a:p>
          <a:p>
            <a:pPr eaLnBrk="1" hangingPunct="1">
              <a:spcBef>
                <a:spcPct val="35000"/>
              </a:spcBef>
            </a:pPr>
            <a:r>
              <a:rPr lang="en-US" altLang="en-US" dirty="0"/>
              <a:t>Health care implications of</a:t>
            </a:r>
          </a:p>
          <a:p>
            <a:pPr lvl="1" eaLnBrk="1" hangingPunct="1">
              <a:spcBef>
                <a:spcPct val="35000"/>
              </a:spcBef>
            </a:pPr>
            <a:r>
              <a:rPr lang="en-US" altLang="en-US" dirty="0"/>
              <a:t>Abuse</a:t>
            </a:r>
          </a:p>
          <a:p>
            <a:pPr lvl="1" eaLnBrk="1" hangingPunct="1">
              <a:spcBef>
                <a:spcPct val="35000"/>
              </a:spcBef>
            </a:pPr>
            <a:r>
              <a:rPr lang="en-US" altLang="en-US" dirty="0"/>
              <a:t>Neglect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Changes in the Renal System </a:t>
            </a:r>
            <a:r>
              <a:rPr lang="en-US" altLang="en-US" sz="2000" b="0" dirty="0"/>
              <a:t>(1 of 4)</a:t>
            </a:r>
          </a:p>
        </p:txBody>
      </p:sp>
      <p:sp>
        <p:nvSpPr>
          <p:cNvPr id="67587" name="Content Placeholder 2"/>
          <p:cNvSpPr>
            <a:spLocks noGrp="1"/>
          </p:cNvSpPr>
          <p:nvPr>
            <p:ph type="body" idx="1"/>
          </p:nvPr>
        </p:nvSpPr>
        <p:spPr/>
        <p:txBody>
          <a:bodyPr rIns="228600"/>
          <a:lstStyle/>
          <a:p>
            <a:pPr>
              <a:spcBef>
                <a:spcPct val="35000"/>
              </a:spcBef>
            </a:pPr>
            <a:r>
              <a:rPr lang="en-US" altLang="en-US" dirty="0"/>
              <a:t>Age brings changes in the kidneys.</a:t>
            </a:r>
          </a:p>
          <a:p>
            <a:pPr lvl="1">
              <a:spcBef>
                <a:spcPct val="35000"/>
              </a:spcBef>
            </a:pPr>
            <a:r>
              <a:rPr lang="en-US" altLang="en-US" dirty="0"/>
              <a:t>Reduction in renal function</a:t>
            </a:r>
          </a:p>
          <a:p>
            <a:pPr lvl="1">
              <a:spcBef>
                <a:spcPct val="35000"/>
              </a:spcBef>
            </a:pPr>
            <a:r>
              <a:rPr lang="en-US" altLang="en-US" dirty="0"/>
              <a:t>Reduction in renal blood flow</a:t>
            </a:r>
          </a:p>
          <a:p>
            <a:pPr lvl="1">
              <a:spcBef>
                <a:spcPct val="35000"/>
              </a:spcBef>
            </a:pPr>
            <a:r>
              <a:rPr lang="en-US" altLang="en-US" dirty="0"/>
              <a:t>Tubule degeneration</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85000"/>
              </a:lnSpc>
            </a:pPr>
            <a:r>
              <a:rPr lang="en-US" altLang="en-US" dirty="0"/>
              <a:t>Changes in the Renal System </a:t>
            </a:r>
            <a:r>
              <a:rPr lang="en-US" altLang="en-US" sz="2000" b="0" dirty="0"/>
              <a:t>(2 of 4)</a:t>
            </a:r>
          </a:p>
        </p:txBody>
      </p:sp>
      <p:sp>
        <p:nvSpPr>
          <p:cNvPr id="68611" name="Rectangle 3"/>
          <p:cNvSpPr>
            <a:spLocks noGrp="1" noChangeArrowheads="1"/>
          </p:cNvSpPr>
          <p:nvPr>
            <p:ph type="body" idx="1"/>
          </p:nvPr>
        </p:nvSpPr>
        <p:spPr/>
        <p:txBody>
          <a:bodyPr rIns="228600"/>
          <a:lstStyle/>
          <a:p>
            <a:pPr>
              <a:spcBef>
                <a:spcPct val="35000"/>
              </a:spcBef>
            </a:pPr>
            <a:r>
              <a:rPr lang="en-US" altLang="en-US" dirty="0"/>
              <a:t>Changes in the genitourinary system</a:t>
            </a:r>
            <a:r>
              <a:rPr lang="en-US" altLang="ja-JP" dirty="0"/>
              <a:t>:</a:t>
            </a:r>
          </a:p>
          <a:p>
            <a:pPr lvl="1">
              <a:spcBef>
                <a:spcPct val="35000"/>
              </a:spcBef>
            </a:pPr>
            <a:r>
              <a:rPr lang="en-US" altLang="en-US" dirty="0"/>
              <a:t>Decreased bladder capacity</a:t>
            </a:r>
          </a:p>
          <a:p>
            <a:pPr lvl="1">
              <a:spcBef>
                <a:spcPct val="35000"/>
              </a:spcBef>
            </a:pPr>
            <a:r>
              <a:rPr lang="en-US" altLang="en-US" dirty="0"/>
              <a:t>Decline in sphincter muscle control</a:t>
            </a:r>
          </a:p>
          <a:p>
            <a:pPr lvl="1">
              <a:spcBef>
                <a:spcPct val="35000"/>
              </a:spcBef>
            </a:pPr>
            <a:r>
              <a:rPr lang="en-US" altLang="en-US" dirty="0"/>
              <a:t>Decline in voiding senses</a:t>
            </a:r>
          </a:p>
          <a:p>
            <a:pPr lvl="1">
              <a:spcBef>
                <a:spcPct val="35000"/>
              </a:spcBef>
            </a:pPr>
            <a:r>
              <a:rPr lang="en-US" altLang="en-US" dirty="0"/>
              <a:t>Increase in nocturnal voiding</a:t>
            </a:r>
          </a:p>
          <a:p>
            <a:pPr lvl="1">
              <a:spcBef>
                <a:spcPct val="35000"/>
              </a:spcBef>
            </a:pPr>
            <a:r>
              <a:rPr lang="en-US" altLang="en-US" dirty="0"/>
              <a:t>Benign prostatic hypertrophy (enlarged prostate)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a:lnSpc>
                <a:spcPct val="85000"/>
              </a:lnSpc>
            </a:pPr>
            <a:r>
              <a:rPr lang="en-US" altLang="en-US" dirty="0"/>
              <a:t>Changes in the Renal System </a:t>
            </a:r>
            <a:r>
              <a:rPr lang="en-US" altLang="en-US" sz="2000" b="0" dirty="0"/>
              <a:t>(3 of 4)</a:t>
            </a:r>
          </a:p>
        </p:txBody>
      </p:sp>
      <p:sp>
        <p:nvSpPr>
          <p:cNvPr id="69635" name="Rectangle 1027"/>
          <p:cNvSpPr>
            <a:spLocks noGrp="1" noChangeArrowheads="1"/>
          </p:cNvSpPr>
          <p:nvPr>
            <p:ph type="body" idx="1"/>
          </p:nvPr>
        </p:nvSpPr>
        <p:spPr/>
        <p:txBody>
          <a:bodyPr rIns="228600"/>
          <a:lstStyle/>
          <a:p>
            <a:pPr>
              <a:spcBef>
                <a:spcPct val="35000"/>
              </a:spcBef>
            </a:pPr>
            <a:r>
              <a:rPr lang="en-US" altLang="en-US" dirty="0"/>
              <a:t>Incontinence is not a normal part of aging and can lead to skin irritation, skin breakdown, and urinary tract infections.</a:t>
            </a:r>
          </a:p>
          <a:p>
            <a:pPr lvl="1">
              <a:spcBef>
                <a:spcPct val="35000"/>
              </a:spcBef>
            </a:pPr>
            <a:r>
              <a:rPr lang="en-US" altLang="en-US" dirty="0"/>
              <a:t>Stress incontinence occurs during activities such as coughing, laughing, sneezing, lifting, and exercise.</a:t>
            </a:r>
          </a:p>
          <a:p>
            <a:pPr lvl="1">
              <a:spcBef>
                <a:spcPct val="35000"/>
              </a:spcBef>
            </a:pPr>
            <a:r>
              <a:rPr lang="en-US" altLang="en-US" dirty="0"/>
              <a:t>Urge incontinence is triggered by hot or cold fluids, running water, or thinking about going to the bathroom.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a:lnSpc>
                <a:spcPct val="85000"/>
              </a:lnSpc>
            </a:pPr>
            <a:r>
              <a:rPr lang="en-US" altLang="en-US" dirty="0"/>
              <a:t>Changes in the Renal System </a:t>
            </a:r>
            <a:r>
              <a:rPr lang="en-US" altLang="en-US" sz="2000" b="0" dirty="0"/>
              <a:t>(4 of 4)</a:t>
            </a:r>
          </a:p>
        </p:txBody>
      </p:sp>
      <p:sp>
        <p:nvSpPr>
          <p:cNvPr id="70659" name="Rectangle 1027"/>
          <p:cNvSpPr>
            <a:spLocks noGrp="1" noChangeArrowheads="1"/>
          </p:cNvSpPr>
          <p:nvPr>
            <p:ph type="body" idx="1"/>
          </p:nvPr>
        </p:nvSpPr>
        <p:spPr/>
        <p:txBody>
          <a:bodyPr rIns="228600"/>
          <a:lstStyle/>
          <a:p>
            <a:pPr>
              <a:spcBef>
                <a:spcPct val="35000"/>
              </a:spcBef>
            </a:pPr>
            <a:r>
              <a:rPr lang="en-US" altLang="en-US" dirty="0"/>
              <a:t>The opposite of incontinence is urinary retention or difficulty urinating.</a:t>
            </a:r>
          </a:p>
          <a:p>
            <a:pPr lvl="1">
              <a:spcBef>
                <a:spcPct val="35000"/>
              </a:spcBef>
            </a:pPr>
            <a:r>
              <a:rPr lang="en-US" altLang="en-US" dirty="0"/>
              <a:t>In men, enlargement of the prostate can place pressure on the urethra, making voiding difficult.</a:t>
            </a:r>
          </a:p>
          <a:p>
            <a:pPr lvl="1">
              <a:spcBef>
                <a:spcPct val="35000"/>
              </a:spcBef>
            </a:pPr>
            <a:r>
              <a:rPr lang="en-US" altLang="en-US" dirty="0"/>
              <a:t>Bladder and urinary tract infections can also cause inflammation.</a:t>
            </a:r>
          </a:p>
          <a:p>
            <a:pPr lvl="1">
              <a:spcBef>
                <a:spcPct val="35000"/>
              </a:spcBef>
            </a:pPr>
            <a:r>
              <a:rPr lang="en-US" altLang="en-US" dirty="0"/>
              <a:t>In severe cases of urinary retention, patients may experience renal failure.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pPr>
            <a:r>
              <a:rPr lang="en-US" altLang="en-US" dirty="0"/>
              <a:t>Changes in the Endocrine System </a:t>
            </a:r>
            <a:r>
              <a:rPr lang="en-US" altLang="en-US" sz="2000" b="0" dirty="0"/>
              <a:t>(1 of 4)</a:t>
            </a:r>
          </a:p>
        </p:txBody>
      </p:sp>
      <p:sp>
        <p:nvSpPr>
          <p:cNvPr id="71683" name="Content Placeholder 2"/>
          <p:cNvSpPr>
            <a:spLocks noGrp="1"/>
          </p:cNvSpPr>
          <p:nvPr>
            <p:ph type="body" idx="1"/>
          </p:nvPr>
        </p:nvSpPr>
        <p:spPr/>
        <p:txBody>
          <a:bodyPr rIns="228600"/>
          <a:lstStyle/>
          <a:p>
            <a:pPr>
              <a:spcBef>
                <a:spcPct val="35000"/>
              </a:spcBef>
            </a:pPr>
            <a:r>
              <a:rPr lang="en-US" altLang="en-US" dirty="0"/>
              <a:t>Reduction in thyroid hormones (thyroxine)</a:t>
            </a:r>
          </a:p>
          <a:p>
            <a:pPr>
              <a:spcBef>
                <a:spcPct val="35000"/>
              </a:spcBef>
            </a:pPr>
            <a:r>
              <a:rPr lang="en-US" altLang="en-US" dirty="0"/>
              <a:t>Signs and symptoms:</a:t>
            </a:r>
          </a:p>
          <a:p>
            <a:pPr lvl="1">
              <a:spcBef>
                <a:spcPct val="35000"/>
              </a:spcBef>
            </a:pPr>
            <a:r>
              <a:rPr lang="en-US" altLang="en-US" dirty="0"/>
              <a:t>Slower heart rate</a:t>
            </a:r>
          </a:p>
          <a:p>
            <a:pPr lvl="1">
              <a:spcBef>
                <a:spcPct val="35000"/>
              </a:spcBef>
            </a:pPr>
            <a:r>
              <a:rPr lang="en-US" altLang="en-US" dirty="0"/>
              <a:t>Fatigue</a:t>
            </a:r>
          </a:p>
          <a:p>
            <a:pPr lvl="1">
              <a:spcBef>
                <a:spcPct val="35000"/>
              </a:spcBef>
            </a:pPr>
            <a:r>
              <a:rPr lang="en-US" altLang="en-US" dirty="0"/>
              <a:t>Drier skin and hair</a:t>
            </a:r>
          </a:p>
          <a:p>
            <a:pPr lvl="1">
              <a:spcBef>
                <a:spcPct val="35000"/>
              </a:spcBef>
            </a:pPr>
            <a:r>
              <a:rPr lang="en-US" altLang="en-US" dirty="0"/>
              <a:t>Cold intolerance</a:t>
            </a:r>
          </a:p>
          <a:p>
            <a:pPr lvl="1">
              <a:spcBef>
                <a:spcPct val="35000"/>
              </a:spcBef>
            </a:pPr>
            <a:r>
              <a:rPr lang="en-US" altLang="en-US" dirty="0"/>
              <a:t>Weight gain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dirty="0"/>
              <a:t>Changes in the Endocrine System </a:t>
            </a:r>
            <a:r>
              <a:rPr lang="en-US" altLang="en-US" sz="2000" b="0" dirty="0"/>
              <a:t>(2 of 4)</a:t>
            </a:r>
          </a:p>
        </p:txBody>
      </p:sp>
      <p:sp>
        <p:nvSpPr>
          <p:cNvPr id="72707" name="Rectangle 3"/>
          <p:cNvSpPr>
            <a:spLocks noGrp="1" noChangeArrowheads="1"/>
          </p:cNvSpPr>
          <p:nvPr>
            <p:ph type="body" idx="1"/>
          </p:nvPr>
        </p:nvSpPr>
        <p:spPr/>
        <p:txBody>
          <a:bodyPr rIns="228600"/>
          <a:lstStyle/>
          <a:p>
            <a:pPr>
              <a:spcBef>
                <a:spcPct val="35000"/>
              </a:spcBef>
            </a:pPr>
            <a:r>
              <a:rPr lang="en-US" altLang="en-US" dirty="0"/>
              <a:t>Other endocrine changes include:</a:t>
            </a:r>
          </a:p>
          <a:p>
            <a:pPr lvl="1">
              <a:spcBef>
                <a:spcPct val="35000"/>
              </a:spcBef>
            </a:pPr>
            <a:r>
              <a:rPr lang="en-US" altLang="en-US" dirty="0"/>
              <a:t>An increase in the secretion of antidiuretic hormone, causing fluid imbalance</a:t>
            </a:r>
          </a:p>
          <a:p>
            <a:pPr lvl="1">
              <a:spcBef>
                <a:spcPct val="35000"/>
              </a:spcBef>
            </a:pPr>
            <a:r>
              <a:rPr lang="en-US" altLang="en-US" dirty="0"/>
              <a:t>Hyperglycemia</a:t>
            </a:r>
          </a:p>
          <a:p>
            <a:pPr lvl="1">
              <a:spcBef>
                <a:spcPct val="35000"/>
              </a:spcBef>
            </a:pPr>
            <a:r>
              <a:rPr lang="en-US" altLang="en-US" dirty="0"/>
              <a:t>Increases in the levels of norepinephrine, possibly having a harmful effect on the cardiovascular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Changes in the Endocrine System </a:t>
            </a:r>
            <a:r>
              <a:rPr lang="en-US" altLang="en-US" sz="2000" b="0" dirty="0"/>
              <a:t>(3 of 4)</a:t>
            </a:r>
          </a:p>
        </p:txBody>
      </p:sp>
      <p:sp>
        <p:nvSpPr>
          <p:cNvPr id="73731" name="Rectangle 3"/>
          <p:cNvSpPr>
            <a:spLocks noGrp="1" noChangeArrowheads="1"/>
          </p:cNvSpPr>
          <p:nvPr>
            <p:ph type="body" idx="1"/>
          </p:nvPr>
        </p:nvSpPr>
        <p:spPr/>
        <p:txBody>
          <a:bodyPr rIns="228600"/>
          <a:lstStyle/>
          <a:p>
            <a:pPr>
              <a:spcBef>
                <a:spcPct val="35000"/>
              </a:spcBef>
            </a:pPr>
            <a:r>
              <a:rPr lang="en-US" altLang="en-US" dirty="0"/>
              <a:t>Hyperosmolar hyperglycemic nonketotic syndrome (HHNS) is a type 2 diabetic complication in older people.</a:t>
            </a:r>
          </a:p>
          <a:p>
            <a:pPr>
              <a:spcBef>
                <a:spcPct val="35000"/>
              </a:spcBef>
            </a:pPr>
            <a:r>
              <a:rPr lang="en-US" altLang="en-US" dirty="0"/>
              <a:t>On assessment, you may see:</a:t>
            </a:r>
          </a:p>
          <a:p>
            <a:pPr lvl="1">
              <a:spcBef>
                <a:spcPct val="35000"/>
              </a:spcBef>
            </a:pPr>
            <a:r>
              <a:rPr lang="en-US" altLang="en-US" dirty="0"/>
              <a:t>Warm, flushed skin</a:t>
            </a:r>
          </a:p>
          <a:p>
            <a:pPr lvl="1">
              <a:spcBef>
                <a:spcPct val="35000"/>
              </a:spcBef>
            </a:pPr>
            <a:r>
              <a:rPr lang="en-US" altLang="en-US" dirty="0"/>
              <a:t>Poor skin turgor</a:t>
            </a:r>
          </a:p>
          <a:p>
            <a:pPr lvl="1">
              <a:spcBef>
                <a:spcPct val="35000"/>
              </a:spcBef>
            </a:pPr>
            <a:r>
              <a:rPr lang="en-US" altLang="en-US" dirty="0"/>
              <a:t>Pale, dry, oral mucosa</a:t>
            </a:r>
          </a:p>
          <a:p>
            <a:pPr lvl="1">
              <a:spcBef>
                <a:spcPct val="35000"/>
              </a:spcBef>
            </a:pPr>
            <a:r>
              <a:rPr lang="en-US" altLang="en-US" dirty="0"/>
              <a:t>Furrowed tongue</a:t>
            </a:r>
          </a:p>
          <a:p>
            <a:pPr lvl="1">
              <a:spcBef>
                <a:spcPct val="35000"/>
              </a:spcBef>
            </a:pPr>
            <a:r>
              <a:rPr lang="en-US" altLang="en-US" dirty="0"/>
              <a:t>Signs of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Changes in the Endocrine System </a:t>
            </a:r>
            <a:r>
              <a:rPr lang="en-US" altLang="en-US" sz="2000" b="0" dirty="0"/>
              <a:t>(4 of 4)</a:t>
            </a:r>
          </a:p>
        </p:txBody>
      </p:sp>
      <p:sp>
        <p:nvSpPr>
          <p:cNvPr id="74755" name="Rectangle 3"/>
          <p:cNvSpPr>
            <a:spLocks noGrp="1" noChangeArrowheads="1"/>
          </p:cNvSpPr>
          <p:nvPr>
            <p:ph type="body" idx="1"/>
          </p:nvPr>
        </p:nvSpPr>
        <p:spPr/>
        <p:txBody>
          <a:bodyPr rIns="228600"/>
          <a:lstStyle/>
          <a:p>
            <a:pPr>
              <a:spcBef>
                <a:spcPct val="35000"/>
              </a:spcBef>
            </a:pPr>
            <a:r>
              <a:rPr lang="en-US" altLang="en-US" dirty="0"/>
              <a:t>Assessment of the patient should include:</a:t>
            </a:r>
          </a:p>
          <a:p>
            <a:pPr lvl="1">
              <a:spcBef>
                <a:spcPct val="35000"/>
              </a:spcBef>
            </a:pPr>
            <a:r>
              <a:rPr lang="en-US" altLang="en-US" dirty="0"/>
              <a:t>Obtaining blood pressure</a:t>
            </a:r>
          </a:p>
          <a:p>
            <a:pPr lvl="1">
              <a:spcBef>
                <a:spcPct val="35000"/>
              </a:spcBef>
            </a:pPr>
            <a:r>
              <a:rPr lang="en-US" altLang="en-US" dirty="0"/>
              <a:t>Distal pulses</a:t>
            </a:r>
          </a:p>
          <a:p>
            <a:pPr lvl="1">
              <a:spcBef>
                <a:spcPct val="35000"/>
              </a:spcBef>
            </a:pPr>
            <a:r>
              <a:rPr lang="en-US" altLang="en-US" dirty="0"/>
              <a:t>Auscultation of breath sounds </a:t>
            </a:r>
          </a:p>
          <a:p>
            <a:pPr lvl="1">
              <a:spcBef>
                <a:spcPct val="35000"/>
              </a:spcBef>
            </a:pPr>
            <a:r>
              <a:rPr lang="en-US" altLang="en-US" dirty="0"/>
              <a:t>Temperature</a:t>
            </a:r>
          </a:p>
          <a:p>
            <a:pPr lvl="1">
              <a:spcBef>
                <a:spcPct val="35000"/>
              </a:spcBef>
            </a:pPr>
            <a:r>
              <a:rPr lang="en-US" altLang="en-US" dirty="0"/>
              <a:t>Assessment of blood glucose level (if permitted by local protocol) </a:t>
            </a:r>
          </a:p>
          <a:p>
            <a:pPr>
              <a:spcBef>
                <a:spcPct val="35000"/>
              </a:spcBef>
            </a:pPr>
            <a:r>
              <a:rPr lang="en-US" kern="1200" dirty="0">
                <a:ea typeface="MS PGothic" pitchFamily="34" charset="-128"/>
                <a:cs typeface="MS PGothic" charset="0"/>
              </a:rPr>
              <a:t>Treatment should include airway, ventilatory, and circulatory support.</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pPr>
            <a:r>
              <a:rPr lang="en-US" altLang="en-US" dirty="0"/>
              <a:t>Changes in the Immune System</a:t>
            </a:r>
          </a:p>
        </p:txBody>
      </p:sp>
      <p:sp>
        <p:nvSpPr>
          <p:cNvPr id="75779" name="Content Placeholder 2"/>
          <p:cNvSpPr>
            <a:spLocks noGrp="1"/>
          </p:cNvSpPr>
          <p:nvPr>
            <p:ph type="body" idx="1"/>
          </p:nvPr>
        </p:nvSpPr>
        <p:spPr/>
        <p:txBody>
          <a:bodyPr rIns="228600"/>
          <a:lstStyle/>
          <a:p>
            <a:pPr>
              <a:spcBef>
                <a:spcPct val="35000"/>
              </a:spcBef>
            </a:pPr>
            <a:r>
              <a:rPr lang="en-US" altLang="en-US" dirty="0"/>
              <a:t>Infections are commonly seen in older people because of their increased risk.</a:t>
            </a:r>
          </a:p>
          <a:p>
            <a:pPr lvl="1">
              <a:spcBef>
                <a:spcPct val="35000"/>
              </a:spcBef>
            </a:pPr>
            <a:r>
              <a:rPr lang="en-US" altLang="en-US" dirty="0"/>
              <a:t>Less able to fight infections</a:t>
            </a:r>
          </a:p>
          <a:p>
            <a:pPr lvl="1">
              <a:spcBef>
                <a:spcPct val="35000"/>
              </a:spcBef>
            </a:pPr>
            <a:r>
              <a:rPr lang="en-US" altLang="en-US" dirty="0"/>
              <a:t>Anorexia, fatigue, weight loss, falls, or changes in mental status may be the primary symptoms.</a:t>
            </a:r>
          </a:p>
          <a:p>
            <a:pPr lvl="1">
              <a:spcBef>
                <a:spcPct val="35000"/>
              </a:spcBef>
            </a:pPr>
            <a:r>
              <a:rPr lang="en-US" altLang="en-US" dirty="0"/>
              <a:t>Pneumonia and UTIs are common in patients who are bedridden.</a:t>
            </a:r>
          </a:p>
          <a:p>
            <a:pPr lvl="1">
              <a:spcBef>
                <a:spcPct val="35000"/>
              </a:spcBef>
            </a:pPr>
            <a:r>
              <a:rPr lang="en-US" altLang="en-US" dirty="0"/>
              <a:t>Signs and symptoms may be decreased because of loss of sensation, lack of awareness, or fear of being hospitalized.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pPr>
            <a:r>
              <a:rPr lang="en-US" altLang="en-US" dirty="0"/>
              <a:t>Changes in the Musculoskeletal System </a:t>
            </a:r>
            <a:r>
              <a:rPr lang="en-US" altLang="en-US" sz="2000" b="0" dirty="0"/>
              <a:t>(1 of 4)</a:t>
            </a:r>
          </a:p>
        </p:txBody>
      </p:sp>
      <p:sp>
        <p:nvSpPr>
          <p:cNvPr id="76803" name="Content Placeholder 2"/>
          <p:cNvSpPr>
            <a:spLocks noGrp="1"/>
          </p:cNvSpPr>
          <p:nvPr>
            <p:ph type="body" idx="1"/>
          </p:nvPr>
        </p:nvSpPr>
        <p:spPr/>
        <p:txBody>
          <a:bodyPr rIns="228600"/>
          <a:lstStyle/>
          <a:p>
            <a:pPr>
              <a:spcBef>
                <a:spcPct val="35000"/>
              </a:spcBef>
            </a:pPr>
            <a:r>
              <a:rPr lang="en-US" altLang="en-US" dirty="0"/>
              <a:t>Decrease in bone mass</a:t>
            </a:r>
          </a:p>
          <a:p>
            <a:pPr lvl="1">
              <a:spcBef>
                <a:spcPct val="35000"/>
              </a:spcBef>
            </a:pPr>
            <a:r>
              <a:rPr lang="en-US" altLang="en-US" dirty="0"/>
              <a:t>Especially in postmenopausal women</a:t>
            </a:r>
          </a:p>
          <a:p>
            <a:pPr lvl="1">
              <a:spcBef>
                <a:spcPct val="35000"/>
              </a:spcBef>
            </a:pPr>
            <a:r>
              <a:rPr lang="en-US" altLang="en-US" dirty="0"/>
              <a:t>Bones become more brittle and tend to break more easily.</a:t>
            </a:r>
          </a:p>
          <a:p>
            <a:pPr>
              <a:spcBef>
                <a:spcPct val="35000"/>
              </a:spcBef>
            </a:pPr>
            <a:r>
              <a:rPr lang="en-US" altLang="en-US" dirty="0"/>
              <a:t>Joints lose their flexibility.</a:t>
            </a:r>
          </a:p>
          <a:p>
            <a:pPr>
              <a:spcBef>
                <a:spcPct val="35000"/>
              </a:spcBef>
            </a:pPr>
            <a:r>
              <a:rPr lang="en-US" altLang="en-US" dirty="0"/>
              <a:t>A decrease in the amount of muscle mass often results in less strength.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(6 of 7)</a:t>
            </a:r>
          </a:p>
        </p:txBody>
      </p:sp>
      <p:sp>
        <p:nvSpPr>
          <p:cNvPr id="9219" name="Rectangle 3"/>
          <p:cNvSpPr>
            <a:spLocks noGrp="1" noChangeArrowheads="1"/>
          </p:cNvSpPr>
          <p:nvPr>
            <p:ph type="body" idx="1"/>
          </p:nvPr>
        </p:nvSpPr>
        <p:spPr/>
        <p:txBody>
          <a:bodyPr rIns="228600"/>
          <a:lstStyle/>
          <a:p>
            <a:pPr marL="0" indent="0">
              <a:buFontTx/>
              <a:buNone/>
            </a:pPr>
            <a:r>
              <a:rPr lang="en-US" altLang="en-US" b="1" dirty="0"/>
              <a:t>Trauma</a:t>
            </a:r>
          </a:p>
          <a:p>
            <a:pPr marL="0" indent="0">
              <a:spcBef>
                <a:spcPct val="35000"/>
              </a:spcBef>
              <a:buFontTx/>
              <a:buNone/>
            </a:pPr>
            <a:r>
              <a:rPr lang="en-US" altLang="en-US" dirty="0"/>
              <a:t>Applies fundamental knowledge to provide basic emergency care and transportation based on assessment findings for an acutely injured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nSpc>
                <a:spcPct val="85000"/>
              </a:lnSpc>
            </a:pPr>
            <a:r>
              <a:rPr lang="en-US" altLang="en-US" dirty="0"/>
              <a:t>Changes in the Musculoskeletal System </a:t>
            </a:r>
            <a:r>
              <a:rPr lang="en-US" altLang="en-US" sz="2000" b="0" dirty="0"/>
              <a:t>(2 of 4)</a:t>
            </a:r>
          </a:p>
        </p:txBody>
      </p:sp>
      <p:sp>
        <p:nvSpPr>
          <p:cNvPr id="77827" name="Rectangle 3"/>
          <p:cNvSpPr>
            <a:spLocks noGrp="1" noChangeArrowheads="1"/>
          </p:cNvSpPr>
          <p:nvPr>
            <p:ph type="body" idx="1"/>
          </p:nvPr>
        </p:nvSpPr>
        <p:spPr/>
        <p:txBody>
          <a:bodyPr rIns="228600"/>
          <a:lstStyle/>
          <a:p>
            <a:pPr>
              <a:spcBef>
                <a:spcPct val="35000"/>
              </a:spcBef>
            </a:pPr>
            <a:r>
              <a:rPr lang="en-US" altLang="en-US" dirty="0"/>
              <a:t>Changes in physical abilities can affect older adults</a:t>
            </a:r>
            <a:r>
              <a:rPr lang="ja-JP" altLang="en-US"/>
              <a:t>’</a:t>
            </a:r>
            <a:r>
              <a:rPr lang="en-US" altLang="ja-JP" dirty="0"/>
              <a:t> confidence in mobility.</a:t>
            </a:r>
          </a:p>
          <a:p>
            <a:pPr lvl="1">
              <a:spcBef>
                <a:spcPct val="35000"/>
              </a:spcBef>
            </a:pPr>
            <a:r>
              <a:rPr lang="en-US" altLang="en-US" dirty="0"/>
              <a:t>Muscle fibers become smaller and fewer.</a:t>
            </a:r>
          </a:p>
          <a:p>
            <a:pPr lvl="1">
              <a:spcBef>
                <a:spcPct val="35000"/>
              </a:spcBef>
            </a:pPr>
            <a:r>
              <a:rPr lang="en-US" altLang="en-US" dirty="0"/>
              <a:t>Motor neurons decrease in number.</a:t>
            </a:r>
          </a:p>
          <a:p>
            <a:pPr lvl="1">
              <a:spcBef>
                <a:spcPct val="35000"/>
              </a:spcBef>
            </a:pPr>
            <a:r>
              <a:rPr lang="en-US" altLang="en-US" dirty="0"/>
              <a:t>Strength declines.</a:t>
            </a:r>
          </a:p>
          <a:p>
            <a:pPr lvl="1">
              <a:spcBef>
                <a:spcPct val="35000"/>
              </a:spcBef>
            </a:pPr>
            <a:r>
              <a:rPr lang="en-US" altLang="en-US" dirty="0"/>
              <a:t>Ligaments and cartilage of the joints lose their elasticity.</a:t>
            </a:r>
          </a:p>
          <a:p>
            <a:pPr lvl="1">
              <a:spcBef>
                <a:spcPct val="35000"/>
              </a:spcBef>
            </a:pPr>
            <a:r>
              <a:rPr lang="en-US" altLang="en-US" dirty="0"/>
              <a:t>Cartilage goes through degenerative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a:lnSpc>
                <a:spcPct val="85000"/>
              </a:lnSpc>
            </a:pPr>
            <a:r>
              <a:rPr lang="en-US" altLang="en-US" dirty="0"/>
              <a:t>Changes in the Musculoskeletal System </a:t>
            </a:r>
            <a:r>
              <a:rPr lang="en-US" altLang="en-US" sz="2000" b="0" dirty="0"/>
              <a:t>(3 of 4)</a:t>
            </a:r>
          </a:p>
        </p:txBody>
      </p:sp>
      <p:sp>
        <p:nvSpPr>
          <p:cNvPr id="78851" name="Rectangle 1027"/>
          <p:cNvSpPr>
            <a:spLocks noGrp="1" noChangeArrowheads="1"/>
          </p:cNvSpPr>
          <p:nvPr>
            <p:ph type="body" idx="1"/>
          </p:nvPr>
        </p:nvSpPr>
        <p:spPr/>
        <p:txBody>
          <a:bodyPr rIns="228600"/>
          <a:lstStyle/>
          <a:p>
            <a:pPr>
              <a:spcBef>
                <a:spcPct val="35000"/>
              </a:spcBef>
            </a:pPr>
            <a:r>
              <a:rPr lang="en-US" altLang="en-US" dirty="0"/>
              <a:t>Osteoporosis is characterized by a decrease in bone mass.</a:t>
            </a:r>
          </a:p>
          <a:p>
            <a:pPr lvl="1">
              <a:spcBef>
                <a:spcPct val="35000"/>
              </a:spcBef>
            </a:pPr>
            <a:r>
              <a:rPr lang="en-US" altLang="en-US" dirty="0"/>
              <a:t>Reduction in bone strength and greater susceptibility to fracture</a:t>
            </a:r>
          </a:p>
          <a:p>
            <a:pPr>
              <a:spcBef>
                <a:spcPct val="35000"/>
              </a:spcBef>
            </a:pPr>
            <a:r>
              <a:rPr lang="en-US" altLang="en-US" dirty="0"/>
              <a:t>Extent of bone loss depends on:</a:t>
            </a:r>
          </a:p>
          <a:p>
            <a:pPr lvl="1">
              <a:spcBef>
                <a:spcPct val="35000"/>
              </a:spcBef>
            </a:pPr>
            <a:r>
              <a:rPr lang="en-US" altLang="en-US" dirty="0"/>
              <a:t>Genetics, body weight</a:t>
            </a:r>
          </a:p>
          <a:p>
            <a:pPr lvl="1">
              <a:spcBef>
                <a:spcPct val="35000"/>
              </a:spcBef>
            </a:pPr>
            <a:r>
              <a:rPr lang="en-US" altLang="en-US" dirty="0"/>
              <a:t>Smoking, alcohol consumption</a:t>
            </a:r>
          </a:p>
          <a:p>
            <a:pPr lvl="1">
              <a:spcBef>
                <a:spcPct val="35000"/>
              </a:spcBef>
            </a:pPr>
            <a:r>
              <a:rPr lang="en-US" altLang="en-US" dirty="0"/>
              <a:t>Level of activity, diet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Changes in the Musculoskeletal System </a:t>
            </a:r>
            <a:r>
              <a:rPr lang="en-US" altLang="en-US" sz="2000" b="0" dirty="0"/>
              <a:t>(4 of 4)</a:t>
            </a:r>
          </a:p>
        </p:txBody>
      </p:sp>
      <p:sp>
        <p:nvSpPr>
          <p:cNvPr id="79875" name="Rectangle 3"/>
          <p:cNvSpPr>
            <a:spLocks noGrp="1" noChangeArrowheads="1"/>
          </p:cNvSpPr>
          <p:nvPr>
            <p:ph type="body" idx="1"/>
          </p:nvPr>
        </p:nvSpPr>
        <p:spPr/>
        <p:txBody>
          <a:bodyPr rIns="228600"/>
          <a:lstStyle/>
          <a:p>
            <a:pPr>
              <a:spcBef>
                <a:spcPct val="35000"/>
              </a:spcBef>
            </a:pPr>
            <a:r>
              <a:rPr lang="en-US" altLang="en-US" dirty="0"/>
              <a:t>Osteoarthritis is a progressive disease of the joints that destroys cartilage, promotes the formation of bone spurs, and leads to joint stiffness.</a:t>
            </a:r>
          </a:p>
          <a:p>
            <a:pPr lvl="1">
              <a:spcBef>
                <a:spcPct val="35000"/>
              </a:spcBef>
            </a:pPr>
            <a:r>
              <a:rPr lang="en-US" altLang="en-US" dirty="0"/>
              <a:t>Results from wear and tear</a:t>
            </a:r>
          </a:p>
          <a:p>
            <a:pPr lvl="1">
              <a:spcBef>
                <a:spcPct val="35000"/>
              </a:spcBef>
            </a:pPr>
            <a:r>
              <a:rPr lang="en-US" altLang="en-US" dirty="0"/>
              <a:t>Affects joints in the hands, knees, hips, and spine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nSpc>
                <a:spcPct val="85000"/>
              </a:lnSpc>
            </a:pPr>
            <a:r>
              <a:rPr lang="en-US" altLang="en-US" dirty="0"/>
              <a:t>Changes in Skin </a:t>
            </a:r>
            <a:r>
              <a:rPr lang="en-US" altLang="en-US" sz="2000" b="0" dirty="0"/>
              <a:t>(1 of 3)</a:t>
            </a:r>
          </a:p>
        </p:txBody>
      </p:sp>
      <p:sp>
        <p:nvSpPr>
          <p:cNvPr id="80899" name="Content Placeholder 2"/>
          <p:cNvSpPr>
            <a:spLocks noGrp="1"/>
          </p:cNvSpPr>
          <p:nvPr>
            <p:ph type="body" idx="1"/>
          </p:nvPr>
        </p:nvSpPr>
        <p:spPr/>
        <p:txBody>
          <a:bodyPr rIns="228600"/>
          <a:lstStyle/>
          <a:p>
            <a:pPr>
              <a:spcBef>
                <a:spcPct val="35000"/>
              </a:spcBef>
            </a:pPr>
            <a:r>
              <a:rPr lang="en-US" altLang="en-US" dirty="0"/>
              <a:t>Proteins that make the skin pliable decline with age. </a:t>
            </a:r>
          </a:p>
          <a:p>
            <a:pPr>
              <a:spcBef>
                <a:spcPct val="35000"/>
              </a:spcBef>
            </a:pPr>
            <a:r>
              <a:rPr lang="en-US" altLang="en-US" dirty="0"/>
              <a:t>Layer of fat under the skin becomes thinner.</a:t>
            </a:r>
          </a:p>
          <a:p>
            <a:pPr>
              <a:spcBef>
                <a:spcPct val="35000"/>
              </a:spcBef>
            </a:pPr>
            <a:r>
              <a:rPr lang="en-US" altLang="en-US" dirty="0"/>
              <a:t>Bruising becomes more common.</a:t>
            </a:r>
          </a:p>
          <a:p>
            <a:pPr>
              <a:spcBef>
                <a:spcPct val="35000"/>
              </a:spcBef>
            </a:pPr>
            <a:r>
              <a:rPr lang="en-US" altLang="en-US" dirty="0"/>
              <a:t>Sweat glands do not respond as readily to heat.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Changes in Skin </a:t>
            </a:r>
            <a:r>
              <a:rPr lang="en-US" altLang="en-US" sz="2000" b="0" dirty="0"/>
              <a:t>(2 of 3)</a:t>
            </a:r>
          </a:p>
        </p:txBody>
      </p:sp>
      <p:sp>
        <p:nvSpPr>
          <p:cNvPr id="81923" name="Rectangle 3"/>
          <p:cNvSpPr>
            <a:spLocks noGrp="1" noChangeArrowheads="1"/>
          </p:cNvSpPr>
          <p:nvPr>
            <p:ph type="body" idx="1"/>
          </p:nvPr>
        </p:nvSpPr>
        <p:spPr>
          <a:xfrm>
            <a:off x="925830" y="1490870"/>
            <a:ext cx="9424670" cy="4699047"/>
          </a:xfrm>
        </p:spPr>
        <p:txBody>
          <a:bodyPr rIns="228600"/>
          <a:lstStyle/>
          <a:p>
            <a:pPr>
              <a:spcBef>
                <a:spcPct val="35000"/>
              </a:spcBef>
            </a:pPr>
            <a:r>
              <a:rPr lang="en-US" altLang="en-US" dirty="0"/>
              <a:t>Pressure ulcers become a problem.</a:t>
            </a:r>
          </a:p>
          <a:p>
            <a:pPr lvl="1">
              <a:spcBef>
                <a:spcPct val="35000"/>
              </a:spcBef>
            </a:pPr>
            <a:r>
              <a:rPr lang="en-US" altLang="en-US" dirty="0"/>
              <a:t>Sometimes referred to as bedsores or decubitus ulcers</a:t>
            </a:r>
          </a:p>
          <a:p>
            <a:pPr lvl="1">
              <a:spcBef>
                <a:spcPct val="35000"/>
              </a:spcBef>
            </a:pPr>
            <a:r>
              <a:rPr lang="en-US" altLang="en-US" dirty="0"/>
              <a:t>The pressure from the weight of the body cuts off the blood flow to the area of skin.</a:t>
            </a:r>
          </a:p>
          <a:p>
            <a:pPr lvl="1">
              <a:spcBef>
                <a:spcPct val="35000"/>
              </a:spcBef>
            </a:pPr>
            <a:r>
              <a:rPr lang="en-US" altLang="en-US" dirty="0"/>
              <a:t>With no blood flow, a sore develops.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Changes in Skin </a:t>
            </a:r>
            <a:r>
              <a:rPr lang="en-US" altLang="en-US" sz="2000" b="0" dirty="0"/>
              <a:t>(3 of 3)</a:t>
            </a:r>
          </a:p>
        </p:txBody>
      </p:sp>
      <p:sp>
        <p:nvSpPr>
          <p:cNvPr id="82947" name="Rectangle 3"/>
          <p:cNvSpPr>
            <a:spLocks noGrp="1" noChangeArrowheads="1"/>
          </p:cNvSpPr>
          <p:nvPr>
            <p:ph type="body" idx="1"/>
          </p:nvPr>
        </p:nvSpPr>
        <p:spPr/>
        <p:txBody>
          <a:bodyPr rIns="228600"/>
          <a:lstStyle/>
          <a:p>
            <a:pPr>
              <a:spcBef>
                <a:spcPct val="35000"/>
              </a:spcBef>
            </a:pPr>
            <a:r>
              <a:rPr lang="en-US" altLang="en-US" dirty="0"/>
              <a:t>Stages of ulcer development:</a:t>
            </a:r>
          </a:p>
          <a:p>
            <a:pPr lvl="1">
              <a:spcBef>
                <a:spcPct val="35000"/>
              </a:spcBef>
            </a:pPr>
            <a:r>
              <a:rPr lang="en-US" altLang="en-US" dirty="0"/>
              <a:t>Stage I: Nonblanching redness with damage under the skin</a:t>
            </a:r>
          </a:p>
          <a:p>
            <a:pPr lvl="1">
              <a:spcBef>
                <a:spcPct val="35000"/>
              </a:spcBef>
            </a:pPr>
            <a:r>
              <a:rPr lang="en-US" altLang="en-US" dirty="0"/>
              <a:t>Stage II: Blister or ulcer that can affect the dermis and epidermis</a:t>
            </a:r>
          </a:p>
          <a:p>
            <a:pPr lvl="1">
              <a:spcBef>
                <a:spcPct val="35000"/>
              </a:spcBef>
            </a:pPr>
            <a:r>
              <a:rPr lang="en-US" altLang="en-US" dirty="0"/>
              <a:t>Stage III: Invasion of the fat layer through to the fascia</a:t>
            </a:r>
          </a:p>
          <a:p>
            <a:pPr lvl="1">
              <a:spcBef>
                <a:spcPct val="35000"/>
              </a:spcBef>
            </a:pPr>
            <a:r>
              <a:rPr lang="en-US" altLang="en-US" dirty="0"/>
              <a:t>Stage IV: Invasion to muscle or bone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lnSpc>
                <a:spcPct val="85000"/>
              </a:lnSpc>
            </a:pPr>
            <a:r>
              <a:rPr lang="en-US" altLang="en-US" dirty="0"/>
              <a:t>Toxicology </a:t>
            </a:r>
            <a:r>
              <a:rPr lang="en-US" altLang="en-US" sz="2000" b="0" dirty="0"/>
              <a:t>(1 of 3)</a:t>
            </a:r>
          </a:p>
        </p:txBody>
      </p:sp>
      <p:sp>
        <p:nvSpPr>
          <p:cNvPr id="83971" name="Content Placeholder 2"/>
          <p:cNvSpPr>
            <a:spLocks noGrp="1"/>
          </p:cNvSpPr>
          <p:nvPr>
            <p:ph type="body" idx="1"/>
          </p:nvPr>
        </p:nvSpPr>
        <p:spPr/>
        <p:txBody>
          <a:bodyPr rIns="228600"/>
          <a:lstStyle/>
          <a:p>
            <a:pPr>
              <a:spcBef>
                <a:spcPct val="35000"/>
              </a:spcBef>
            </a:pPr>
            <a:r>
              <a:rPr lang="en-US" altLang="en-US" dirty="0"/>
              <a:t>Older people are more susceptible to toxicity.</a:t>
            </a:r>
          </a:p>
          <a:p>
            <a:pPr>
              <a:spcBef>
                <a:spcPct val="35000"/>
              </a:spcBef>
            </a:pPr>
            <a:r>
              <a:rPr lang="en-US" altLang="en-US" dirty="0"/>
              <a:t>Kidneys undergo many changes with age.</a:t>
            </a:r>
          </a:p>
          <a:p>
            <a:pPr>
              <a:spcBef>
                <a:spcPct val="35000"/>
              </a:spcBef>
            </a:pPr>
            <a:r>
              <a:rPr lang="en-US" altLang="en-US" dirty="0">
                <a:ea typeface="MS PGothic" charset="-128"/>
                <a:cs typeface="Times New Roman" charset="0"/>
              </a:rPr>
              <a:t>Decreased liver function makes it harder for the liver to detoxify the blood and eliminate medications and alcohol.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pPr>
            <a:r>
              <a:rPr lang="en-US" altLang="en-US" dirty="0"/>
              <a:t>Toxicology </a:t>
            </a:r>
            <a:r>
              <a:rPr lang="en-US" altLang="en-US" sz="2000" b="0" dirty="0"/>
              <a:t>(2 of 3)</a:t>
            </a:r>
          </a:p>
        </p:txBody>
      </p:sp>
      <p:sp>
        <p:nvSpPr>
          <p:cNvPr id="84995" name="Content Placeholder 2"/>
          <p:cNvSpPr>
            <a:spLocks noGrp="1"/>
          </p:cNvSpPr>
          <p:nvPr>
            <p:ph type="body" idx="1"/>
          </p:nvPr>
        </p:nvSpPr>
        <p:spPr>
          <a:xfrm>
            <a:off x="6096000" y="1447800"/>
            <a:ext cx="5689600" cy="4800600"/>
          </a:xfrm>
        </p:spPr>
        <p:txBody>
          <a:bodyPr rIns="228600"/>
          <a:lstStyle/>
          <a:p>
            <a:pPr>
              <a:spcBef>
                <a:spcPct val="35000"/>
              </a:spcBef>
            </a:pPr>
            <a:r>
              <a:rPr lang="en-US" altLang="en-US" dirty="0"/>
              <a:t>Typical OTC medications can have negative effects when mixed with each other or with herbal substances, alcohol, and prescription medications.</a:t>
            </a:r>
          </a:p>
        </p:txBody>
      </p:sp>
      <p:sp>
        <p:nvSpPr>
          <p:cNvPr id="2" name="Rectangle 1"/>
          <p:cNvSpPr/>
          <p:nvPr/>
        </p:nvSpPr>
        <p:spPr>
          <a:xfrm>
            <a:off x="944880" y="4372247"/>
            <a:ext cx="5401056" cy="923330"/>
          </a:xfrm>
          <a:prstGeom prst="rect">
            <a:avLst/>
          </a:prstGeom>
        </p:spPr>
        <p:txBody>
          <a:bodyPr wrap="square">
            <a:spAutoFit/>
          </a:bodyPr>
          <a:lstStyle/>
          <a:p>
            <a:r>
              <a:rPr lang="en-US" b="1" dirty="0"/>
              <a:t>FIGURE 36-4 </a:t>
            </a:r>
            <a:r>
              <a:rPr lang="en-US" dirty="0"/>
              <a:t>Over-the-counter medications such as aspirin, antacids, cough syrups, and decongestants can interact negatively with some prescription medications. </a:t>
            </a:r>
          </a:p>
        </p:txBody>
      </p:sp>
      <p:sp>
        <p:nvSpPr>
          <p:cNvPr id="3" name="Rectangle 2"/>
          <p:cNvSpPr/>
          <p:nvPr/>
        </p:nvSpPr>
        <p:spPr>
          <a:xfrm>
            <a:off x="944880" y="5289326"/>
            <a:ext cx="3206496"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pic>
        <p:nvPicPr>
          <p:cNvPr id="5122" name="Picture 2" descr="Photo shows various over the counter medications including pill bottles, cough syrup, tablets, and drop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62" y="1488313"/>
            <a:ext cx="4572508" cy="28839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Toxicology </a:t>
            </a:r>
            <a:r>
              <a:rPr lang="en-US" altLang="en-US" sz="2000" b="0" dirty="0"/>
              <a:t>(3 of 3)</a:t>
            </a:r>
          </a:p>
        </p:txBody>
      </p:sp>
      <p:sp>
        <p:nvSpPr>
          <p:cNvPr id="86019" name="Rectangle 3"/>
          <p:cNvSpPr>
            <a:spLocks noGrp="1" noChangeArrowheads="1"/>
          </p:cNvSpPr>
          <p:nvPr>
            <p:ph type="body" idx="1"/>
          </p:nvPr>
        </p:nvSpPr>
        <p:spPr/>
        <p:txBody>
          <a:bodyPr rIns="228600"/>
          <a:lstStyle/>
          <a:p>
            <a:pPr>
              <a:spcBef>
                <a:spcPct val="35000"/>
              </a:spcBef>
            </a:pPr>
            <a:r>
              <a:rPr lang="en-US" altLang="en-US" dirty="0"/>
              <a:t>Polypharmacy refers to the use of multiple prescription medications by one patient.</a:t>
            </a:r>
          </a:p>
          <a:p>
            <a:pPr lvl="1">
              <a:spcBef>
                <a:spcPct val="35000"/>
              </a:spcBef>
            </a:pPr>
            <a:r>
              <a:rPr lang="en-US" altLang="en-US" dirty="0"/>
              <a:t>Negative effects can include overdosing and negative medication interaction.</a:t>
            </a:r>
          </a:p>
          <a:p>
            <a:pPr lvl="1">
              <a:spcBef>
                <a:spcPct val="35000"/>
              </a:spcBef>
            </a:pPr>
            <a:r>
              <a:rPr lang="en-US" altLang="en-US" dirty="0"/>
              <a:t>Medication noncompliance occurs due to:</a:t>
            </a:r>
          </a:p>
          <a:p>
            <a:pPr lvl="2">
              <a:spcBef>
                <a:spcPts val="900"/>
              </a:spcBef>
            </a:pPr>
            <a:r>
              <a:rPr lang="en-US" altLang="en-US" sz="2000" dirty="0"/>
              <a:t>Financial challenges</a:t>
            </a:r>
          </a:p>
          <a:p>
            <a:pPr lvl="2">
              <a:spcBef>
                <a:spcPts val="900"/>
              </a:spcBef>
            </a:pPr>
            <a:r>
              <a:rPr lang="en-US" altLang="en-US" sz="2000" dirty="0"/>
              <a:t>Inability to open containers</a:t>
            </a:r>
          </a:p>
          <a:p>
            <a:pPr lvl="2">
              <a:spcBef>
                <a:spcPts val="900"/>
              </a:spcBef>
            </a:pPr>
            <a:r>
              <a:rPr lang="en-US" altLang="en-US" sz="2000" dirty="0"/>
              <a:t>Impaired cognitive, vision, and hearing 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Depression </a:t>
            </a:r>
            <a:r>
              <a:rPr lang="en-US" altLang="en-US" sz="2000" b="0" dirty="0"/>
              <a:t>(1 of 2)</a:t>
            </a:r>
          </a:p>
        </p:txBody>
      </p:sp>
      <p:sp>
        <p:nvSpPr>
          <p:cNvPr id="87043" name="Rectangle 3"/>
          <p:cNvSpPr>
            <a:spLocks noGrp="1" noChangeArrowheads="1"/>
          </p:cNvSpPr>
          <p:nvPr>
            <p:ph type="body" idx="1"/>
          </p:nvPr>
        </p:nvSpPr>
        <p:spPr/>
        <p:txBody>
          <a:bodyPr rIns="228600"/>
          <a:lstStyle/>
          <a:p>
            <a:r>
              <a:rPr lang="en-US" altLang="en-US" dirty="0"/>
              <a:t>Depression is not part of normal aging, but a medical disease. </a:t>
            </a:r>
          </a:p>
          <a:p>
            <a:r>
              <a:rPr lang="en-US" altLang="en-US" dirty="0"/>
              <a:t>Treatable with medication and therapy</a:t>
            </a:r>
          </a:p>
          <a:p>
            <a:r>
              <a:rPr lang="en-US" altLang="en-US" dirty="0"/>
              <a:t>If depression goes unrecognized or untreated, it is associated with a higher suicide rate in the geriatric population.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(7 of 7)</a:t>
            </a:r>
          </a:p>
        </p:txBody>
      </p:sp>
      <p:sp>
        <p:nvSpPr>
          <p:cNvPr id="10243"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Special Considerations in Trauma</a:t>
            </a:r>
          </a:p>
          <a:p>
            <a:pPr eaLnBrk="1" hangingPunct="1">
              <a:spcBef>
                <a:spcPct val="35000"/>
              </a:spcBef>
            </a:pPr>
            <a:r>
              <a:rPr lang="en-US" altLang="en-US" dirty="0"/>
              <a:t>Recognition and management of trauma in the</a:t>
            </a:r>
          </a:p>
          <a:p>
            <a:pPr lvl="1" eaLnBrk="1" hangingPunct="1">
              <a:spcBef>
                <a:spcPct val="35000"/>
              </a:spcBef>
            </a:pPr>
            <a:r>
              <a:rPr lang="en-US" altLang="en-US" dirty="0"/>
              <a:t>Geriatric patient</a:t>
            </a:r>
          </a:p>
          <a:p>
            <a:pPr eaLnBrk="1" hangingPunct="1">
              <a:spcBef>
                <a:spcPct val="35000"/>
              </a:spcBef>
            </a:pPr>
            <a:r>
              <a:rPr lang="en-US" altLang="en-US" dirty="0"/>
              <a:t>Pathophysiology, assessment, and management of trauma in the</a:t>
            </a:r>
          </a:p>
          <a:p>
            <a:pPr lvl="1" eaLnBrk="1" hangingPunct="1">
              <a:spcBef>
                <a:spcPct val="35000"/>
              </a:spcBef>
            </a:pPr>
            <a:r>
              <a:rPr lang="en-US" altLang="en-US" dirty="0"/>
              <a:t>Geriatric patient</a:t>
            </a:r>
          </a:p>
          <a:p>
            <a:pPr lvl="1" eaLnBrk="1" hangingPunct="1">
              <a:lnSpc>
                <a:spcPct val="90000"/>
              </a:lnSpc>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Depression </a:t>
            </a:r>
            <a:r>
              <a:rPr lang="en-US" altLang="en-US" sz="2000" b="0" dirty="0"/>
              <a:t>(2 of 2)</a:t>
            </a:r>
          </a:p>
        </p:txBody>
      </p:sp>
      <p:sp>
        <p:nvSpPr>
          <p:cNvPr id="88067" name="Rectangle 3"/>
          <p:cNvSpPr>
            <a:spLocks noGrp="1" noChangeArrowheads="1"/>
          </p:cNvSpPr>
          <p:nvPr>
            <p:ph type="body" idx="1"/>
          </p:nvPr>
        </p:nvSpPr>
        <p:spPr/>
        <p:txBody>
          <a:bodyPr rIns="228600"/>
          <a:lstStyle/>
          <a:p>
            <a:pPr>
              <a:spcBef>
                <a:spcPct val="35000"/>
              </a:spcBef>
            </a:pPr>
            <a:r>
              <a:rPr lang="en-US" altLang="en-US" dirty="0"/>
              <a:t>Risk factors include history of depression, chronic disease, and loss.</a:t>
            </a:r>
          </a:p>
          <a:p>
            <a:pPr>
              <a:spcBef>
                <a:spcPct val="35000"/>
              </a:spcBef>
            </a:pPr>
            <a:r>
              <a:rPr lang="en-US" altLang="en-US" dirty="0"/>
              <a:t>The following conditions contribute to the onset of significant depression:</a:t>
            </a:r>
          </a:p>
          <a:p>
            <a:pPr lvl="1">
              <a:spcBef>
                <a:spcPct val="35000"/>
              </a:spcBef>
            </a:pPr>
            <a:r>
              <a:rPr lang="en-US" altLang="en-US" dirty="0"/>
              <a:t>Substance abuse</a:t>
            </a:r>
          </a:p>
          <a:p>
            <a:pPr lvl="1">
              <a:spcBef>
                <a:spcPct val="35000"/>
              </a:spcBef>
            </a:pPr>
            <a:r>
              <a:rPr lang="en-US" altLang="en-US" dirty="0"/>
              <a:t>Isolation</a:t>
            </a:r>
          </a:p>
          <a:p>
            <a:pPr lvl="1">
              <a:spcBef>
                <a:spcPct val="35000"/>
              </a:spcBef>
            </a:pPr>
            <a:r>
              <a:rPr lang="en-US" altLang="en-US" dirty="0"/>
              <a:t>Prescription medication use</a:t>
            </a:r>
          </a:p>
          <a:p>
            <a:pPr lvl="1">
              <a:spcBef>
                <a:spcPct val="35000"/>
              </a:spcBef>
            </a:pPr>
            <a:r>
              <a:rPr lang="en-US" altLang="en-US" dirty="0"/>
              <a:t>Chronic medical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nSpc>
                <a:spcPct val="85000"/>
              </a:lnSpc>
            </a:pPr>
            <a:r>
              <a:rPr lang="en-US" altLang="en-US" dirty="0"/>
              <a:t>Suicide </a:t>
            </a:r>
            <a:r>
              <a:rPr lang="en-US" altLang="en-US" sz="2000" b="0" dirty="0"/>
              <a:t>(1 of 3)</a:t>
            </a:r>
          </a:p>
        </p:txBody>
      </p:sp>
      <p:sp>
        <p:nvSpPr>
          <p:cNvPr id="89091" name="Rectangle 3"/>
          <p:cNvSpPr>
            <a:spLocks noGrp="1" noChangeArrowheads="1"/>
          </p:cNvSpPr>
          <p:nvPr>
            <p:ph type="body" idx="1"/>
          </p:nvPr>
        </p:nvSpPr>
        <p:spPr/>
        <p:txBody>
          <a:bodyPr rIns="228600"/>
          <a:lstStyle/>
          <a:p>
            <a:pPr>
              <a:spcBef>
                <a:spcPct val="35000"/>
              </a:spcBef>
            </a:pPr>
            <a:r>
              <a:rPr lang="en-US" altLang="en-US" dirty="0"/>
              <a:t>Older men have the highest suicide rate of any age group in the United States.</a:t>
            </a:r>
          </a:p>
          <a:p>
            <a:pPr lvl="1">
              <a:spcBef>
                <a:spcPct val="35000"/>
              </a:spcBef>
            </a:pPr>
            <a:r>
              <a:rPr lang="en-US" altLang="en-US" dirty="0"/>
              <a:t>Older persons choose much more lethal means than younger victims.</a:t>
            </a:r>
          </a:p>
          <a:p>
            <a:pPr lvl="1">
              <a:spcBef>
                <a:spcPct val="35000"/>
              </a:spcBef>
            </a:pPr>
            <a:r>
              <a:rPr lang="en-US" altLang="en-US" dirty="0"/>
              <a:t>Generally have diminished recuperative capacity to survive an attempt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pPr>
              <a:lnSpc>
                <a:spcPct val="85000"/>
              </a:lnSpc>
            </a:pPr>
            <a:r>
              <a:rPr lang="en-US" altLang="en-US" dirty="0"/>
              <a:t>Suicide </a:t>
            </a:r>
            <a:r>
              <a:rPr lang="en-US" altLang="en-US" sz="2000" b="0" dirty="0"/>
              <a:t>(2 of 3)</a:t>
            </a:r>
          </a:p>
        </p:txBody>
      </p:sp>
      <p:sp>
        <p:nvSpPr>
          <p:cNvPr id="90115" name="Rectangle 1027"/>
          <p:cNvSpPr>
            <a:spLocks noGrp="1" noChangeArrowheads="1"/>
          </p:cNvSpPr>
          <p:nvPr>
            <p:ph type="body" idx="1"/>
          </p:nvPr>
        </p:nvSpPr>
        <p:spPr/>
        <p:txBody>
          <a:bodyPr rIns="228600"/>
          <a:lstStyle/>
          <a:p>
            <a:pPr>
              <a:spcBef>
                <a:spcPct val="35000"/>
              </a:spcBef>
            </a:pPr>
            <a:r>
              <a:rPr lang="en-US" altLang="en-US" dirty="0"/>
              <a:t>Common predisposing events and conditions include:</a:t>
            </a:r>
          </a:p>
          <a:p>
            <a:pPr lvl="1">
              <a:spcBef>
                <a:spcPct val="35000"/>
              </a:spcBef>
            </a:pPr>
            <a:r>
              <a:rPr lang="en-US" altLang="en-US" dirty="0"/>
              <a:t>Death of a loved one</a:t>
            </a:r>
          </a:p>
          <a:p>
            <a:pPr lvl="1">
              <a:spcBef>
                <a:spcPct val="35000"/>
              </a:spcBef>
            </a:pPr>
            <a:r>
              <a:rPr lang="en-US" altLang="en-US" dirty="0"/>
              <a:t>Physical illness</a:t>
            </a:r>
          </a:p>
          <a:p>
            <a:pPr lvl="1">
              <a:spcBef>
                <a:spcPct val="35000"/>
              </a:spcBef>
            </a:pPr>
            <a:r>
              <a:rPr lang="en-US" altLang="en-US" dirty="0"/>
              <a:t>Depression and hopelessness</a:t>
            </a:r>
          </a:p>
          <a:p>
            <a:pPr lvl="1">
              <a:spcBef>
                <a:spcPct val="35000"/>
              </a:spcBef>
            </a:pPr>
            <a:r>
              <a:rPr lang="en-US" altLang="en-US" dirty="0"/>
              <a:t>Alcohol abuse</a:t>
            </a:r>
          </a:p>
          <a:p>
            <a:pPr lvl="1">
              <a:spcBef>
                <a:spcPct val="35000"/>
              </a:spcBef>
            </a:pPr>
            <a:r>
              <a:rPr lang="en-US" altLang="en-US" dirty="0"/>
              <a:t>Alcohol dependence</a:t>
            </a:r>
          </a:p>
          <a:p>
            <a:pPr lvl="1">
              <a:spcBef>
                <a:spcPct val="35000"/>
              </a:spcBef>
            </a:pPr>
            <a:r>
              <a:rPr lang="en-US" altLang="en-US" dirty="0"/>
              <a:t>Loss of meaningful life roles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pPr>
              <a:lnSpc>
                <a:spcPct val="85000"/>
              </a:lnSpc>
            </a:pPr>
            <a:r>
              <a:rPr lang="en-US" altLang="en-US" dirty="0"/>
              <a:t>Suicide </a:t>
            </a:r>
            <a:r>
              <a:rPr lang="en-US" altLang="en-US" sz="2000" b="0" dirty="0"/>
              <a:t>(3 of 3)</a:t>
            </a:r>
          </a:p>
        </p:txBody>
      </p:sp>
      <p:sp>
        <p:nvSpPr>
          <p:cNvPr id="91139" name="Rectangle 1027"/>
          <p:cNvSpPr>
            <a:spLocks noGrp="1" noChangeArrowheads="1"/>
          </p:cNvSpPr>
          <p:nvPr>
            <p:ph type="body" idx="1"/>
          </p:nvPr>
        </p:nvSpPr>
        <p:spPr/>
        <p:txBody>
          <a:bodyPr rIns="228600"/>
          <a:lstStyle/>
          <a:p>
            <a:r>
              <a:rPr lang="en-US" altLang="en-US" dirty="0"/>
              <a:t>When assessing the patient who is displaying signs of depression, it is appropriate to ask if he or she is considering suicide. </a:t>
            </a:r>
          </a:p>
          <a:p>
            <a:pPr lvl="1">
              <a:spcBef>
                <a:spcPts val="900"/>
              </a:spcBef>
            </a:pPr>
            <a:r>
              <a:rPr lang="en-US" altLang="en-US" dirty="0"/>
              <a:t>If the answer is “yes,” the next question should be, “Do you have a plan?” </a:t>
            </a:r>
          </a:p>
          <a:p>
            <a:pPr lvl="1">
              <a:spcBef>
                <a:spcPts val="900"/>
              </a:spcBef>
            </a:pPr>
            <a:r>
              <a:rPr lang="en-US" altLang="en-US" dirty="0"/>
              <a:t>Include this information in your report.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nSpc>
                <a:spcPct val="85000"/>
              </a:lnSpc>
            </a:pPr>
            <a:r>
              <a:rPr lang="en-US" altLang="en-US" dirty="0"/>
              <a:t>The GEMS Diamond </a:t>
            </a:r>
            <a:r>
              <a:rPr lang="en-US" altLang="en-US" sz="2000" b="0" dirty="0"/>
              <a:t>(1 of 4)</a:t>
            </a:r>
          </a:p>
        </p:txBody>
      </p:sp>
      <p:sp>
        <p:nvSpPr>
          <p:cNvPr id="92163" name="Content Placeholder 2"/>
          <p:cNvSpPr>
            <a:spLocks noGrp="1"/>
          </p:cNvSpPr>
          <p:nvPr>
            <p:ph type="body" idx="1"/>
          </p:nvPr>
        </p:nvSpPr>
        <p:spPr/>
        <p:txBody>
          <a:bodyPr rIns="228600"/>
          <a:lstStyle/>
          <a:p>
            <a:pPr>
              <a:spcBef>
                <a:spcPct val="35000"/>
              </a:spcBef>
            </a:pPr>
            <a:r>
              <a:rPr lang="en-US" altLang="en-US" dirty="0"/>
              <a:t>Created to help you remember what is different about older patients</a:t>
            </a:r>
          </a:p>
          <a:p>
            <a:pPr lvl="1">
              <a:spcBef>
                <a:spcPct val="35000"/>
              </a:spcBef>
            </a:pPr>
            <a:r>
              <a:rPr lang="en-US" altLang="en-US" dirty="0"/>
              <a:t>Not intended to be a format for the approach to geriatric patients or replace the ABCs of care</a:t>
            </a:r>
          </a:p>
          <a:p>
            <a:pPr lvl="1">
              <a:spcBef>
                <a:spcPct val="35000"/>
              </a:spcBef>
            </a:pPr>
            <a:r>
              <a:rPr lang="en-US" altLang="en-US" dirty="0"/>
              <a:t>Serves as an acronym for the issues to be considered when assessing every older patient</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p:txBody>
          <a:bodyPr/>
          <a:lstStyle/>
          <a:p>
            <a:pPr>
              <a:lnSpc>
                <a:spcPct val="85000"/>
              </a:lnSpc>
            </a:pPr>
            <a:r>
              <a:rPr lang="en-US" altLang="en-US" dirty="0"/>
              <a:t>The GEMS Diamond </a:t>
            </a:r>
            <a:r>
              <a:rPr lang="en-US" altLang="en-US" sz="2000" b="0" dirty="0"/>
              <a:t>(2 of 4)</a:t>
            </a:r>
          </a:p>
        </p:txBody>
      </p:sp>
      <p:sp>
        <p:nvSpPr>
          <p:cNvPr id="93187" name="Rectangle 1027"/>
          <p:cNvSpPr>
            <a:spLocks noGrp="1" noChangeArrowheads="1"/>
          </p:cNvSpPr>
          <p:nvPr>
            <p:ph type="body" idx="1"/>
          </p:nvPr>
        </p:nvSpPr>
        <p:spPr/>
        <p:txBody>
          <a:bodyPr rIns="228600"/>
          <a:lstStyle/>
          <a:p>
            <a:pPr>
              <a:spcBef>
                <a:spcPct val="35000"/>
              </a:spcBef>
            </a:pPr>
            <a:r>
              <a:rPr lang="en-US" altLang="en-US" b="1" dirty="0"/>
              <a:t>G</a:t>
            </a:r>
            <a:r>
              <a:rPr lang="en-US" altLang="en-US" dirty="0"/>
              <a:t>eriatric patient</a:t>
            </a:r>
          </a:p>
          <a:p>
            <a:pPr lvl="1">
              <a:spcBef>
                <a:spcPct val="35000"/>
              </a:spcBef>
            </a:pPr>
            <a:r>
              <a:rPr lang="en-US" altLang="en-US" dirty="0"/>
              <a:t>Older patients may present atypically.</a:t>
            </a:r>
          </a:p>
          <a:p>
            <a:pPr lvl="1">
              <a:spcBef>
                <a:spcPct val="35000"/>
              </a:spcBef>
            </a:pPr>
            <a:r>
              <a:rPr lang="en-US" altLang="en-US" dirty="0"/>
              <a:t>Be familiar with the normal changes of aging.</a:t>
            </a:r>
          </a:p>
          <a:p>
            <a:pPr>
              <a:spcBef>
                <a:spcPct val="35000"/>
              </a:spcBef>
            </a:pPr>
            <a:r>
              <a:rPr lang="en-US" altLang="en-US" b="1" dirty="0"/>
              <a:t>E</a:t>
            </a:r>
            <a:r>
              <a:rPr lang="en-US" altLang="en-US" dirty="0"/>
              <a:t>nvironmental assessment</a:t>
            </a:r>
          </a:p>
          <a:p>
            <a:pPr lvl="1">
              <a:spcBef>
                <a:spcPct val="35000"/>
              </a:spcBef>
            </a:pPr>
            <a:r>
              <a:rPr lang="en-US" altLang="en-US" dirty="0"/>
              <a:t>The environment can help give clues to the patient</a:t>
            </a:r>
            <a:r>
              <a:rPr lang="ja-JP" altLang="en-US"/>
              <a:t>’</a:t>
            </a:r>
            <a:r>
              <a:rPr lang="en-US" altLang="ja-JP" dirty="0"/>
              <a:t>s condition and the cause of the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The GEMS Diamond </a:t>
            </a:r>
            <a:r>
              <a:rPr lang="en-US" altLang="en-US" sz="2000" b="0" dirty="0"/>
              <a:t>(3 of 4)</a:t>
            </a:r>
          </a:p>
        </p:txBody>
      </p:sp>
      <p:sp>
        <p:nvSpPr>
          <p:cNvPr id="94211" name="Rectangle 3"/>
          <p:cNvSpPr>
            <a:spLocks noGrp="1" noChangeArrowheads="1"/>
          </p:cNvSpPr>
          <p:nvPr>
            <p:ph type="body" idx="1"/>
          </p:nvPr>
        </p:nvSpPr>
        <p:spPr/>
        <p:txBody>
          <a:bodyPr rIns="228600"/>
          <a:lstStyle/>
          <a:p>
            <a:pPr>
              <a:spcBef>
                <a:spcPct val="35000"/>
              </a:spcBef>
            </a:pPr>
            <a:r>
              <a:rPr lang="en-US" altLang="en-US" b="1" dirty="0"/>
              <a:t>M</a:t>
            </a:r>
            <a:r>
              <a:rPr lang="en-US" altLang="en-US" dirty="0"/>
              <a:t>edical assessment</a:t>
            </a:r>
          </a:p>
          <a:p>
            <a:pPr lvl="1">
              <a:spcBef>
                <a:spcPct val="35000"/>
              </a:spcBef>
            </a:pPr>
            <a:r>
              <a:rPr lang="en-US" altLang="en-US" dirty="0"/>
              <a:t>Older patients tend to have a variety of medical problems and numerous medications.</a:t>
            </a:r>
          </a:p>
          <a:p>
            <a:pPr lvl="1">
              <a:spcBef>
                <a:spcPct val="35000"/>
              </a:spcBef>
            </a:pPr>
            <a:r>
              <a:rPr lang="en-US" altLang="en-US" dirty="0"/>
              <a:t>Obtain a thorough medical history.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p:txBody>
          <a:bodyPr/>
          <a:lstStyle/>
          <a:p>
            <a:pPr>
              <a:lnSpc>
                <a:spcPct val="85000"/>
              </a:lnSpc>
            </a:pPr>
            <a:r>
              <a:rPr lang="en-US" altLang="en-US" dirty="0"/>
              <a:t>The GEMS Diamond </a:t>
            </a:r>
            <a:r>
              <a:rPr lang="en-US" altLang="en-US" sz="2000" b="0" dirty="0"/>
              <a:t>(4 of 4)</a:t>
            </a:r>
          </a:p>
        </p:txBody>
      </p:sp>
      <p:sp>
        <p:nvSpPr>
          <p:cNvPr id="95235" name="Content Placeholder 3"/>
          <p:cNvSpPr>
            <a:spLocks noGrp="1"/>
          </p:cNvSpPr>
          <p:nvPr>
            <p:ph idx="1"/>
          </p:nvPr>
        </p:nvSpPr>
        <p:spPr/>
        <p:txBody>
          <a:bodyPr/>
          <a:lstStyle/>
          <a:p>
            <a:pPr>
              <a:spcBef>
                <a:spcPct val="35000"/>
              </a:spcBef>
            </a:pPr>
            <a:r>
              <a:rPr lang="en-US" altLang="en-US" b="1" dirty="0"/>
              <a:t>S</a:t>
            </a:r>
            <a:r>
              <a:rPr lang="en-US" altLang="en-US" dirty="0"/>
              <a:t>ocial assessment</a:t>
            </a:r>
          </a:p>
          <a:p>
            <a:pPr lvl="1">
              <a:spcBef>
                <a:spcPct val="35000"/>
              </a:spcBef>
            </a:pPr>
            <a:r>
              <a:rPr lang="en-US" altLang="en-US" dirty="0"/>
              <a:t>Older people may have less of a social network.</a:t>
            </a:r>
          </a:p>
          <a:p>
            <a:pPr lvl="1">
              <a:spcBef>
                <a:spcPct val="35000"/>
              </a:spcBef>
            </a:pPr>
            <a:r>
              <a:rPr lang="en-US" altLang="en-US" dirty="0"/>
              <a:t>They may need assistance with activities of daily living.</a:t>
            </a:r>
          </a:p>
          <a:p>
            <a:pPr lvl="1">
              <a:spcBef>
                <a:spcPct val="35000"/>
              </a:spcBef>
            </a:pPr>
            <a:r>
              <a:rPr lang="en-US" altLang="en-US" dirty="0"/>
              <a:t>Consider obtaining information pamphlets about some of the agencies for older people in your area.</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t>Special Considerations in Assessing a </a:t>
            </a:r>
            <a:br>
              <a:rPr lang="en-US" altLang="en-US" sz="2800" dirty="0"/>
            </a:br>
            <a:r>
              <a:rPr lang="en-US" altLang="en-US" sz="2800" dirty="0"/>
              <a:t>Geriatric Medical Patient </a:t>
            </a:r>
            <a:endParaRPr lang="en-US" dirty="0"/>
          </a:p>
        </p:txBody>
      </p:sp>
      <p:sp>
        <p:nvSpPr>
          <p:cNvPr id="96259" name="Content Placeholder 2"/>
          <p:cNvSpPr>
            <a:spLocks noGrp="1"/>
          </p:cNvSpPr>
          <p:nvPr>
            <p:ph idx="1"/>
          </p:nvPr>
        </p:nvSpPr>
        <p:spPr/>
        <p:txBody>
          <a:bodyPr rIns="228600"/>
          <a:lstStyle/>
          <a:p>
            <a:pPr>
              <a:spcBef>
                <a:spcPct val="35000"/>
              </a:spcBef>
            </a:pPr>
            <a:r>
              <a:rPr lang="en-US" altLang="en-US" dirty="0"/>
              <a:t>Assessing an older person can be challenging because of:</a:t>
            </a:r>
          </a:p>
          <a:p>
            <a:pPr lvl="1">
              <a:spcBef>
                <a:spcPct val="35000"/>
              </a:spcBef>
            </a:pPr>
            <a:r>
              <a:rPr lang="en-US" altLang="en-US" dirty="0"/>
              <a:t>Communication issues</a:t>
            </a:r>
          </a:p>
          <a:p>
            <a:pPr lvl="1">
              <a:spcBef>
                <a:spcPct val="35000"/>
              </a:spcBef>
            </a:pPr>
            <a:r>
              <a:rPr lang="en-US" altLang="en-US" dirty="0"/>
              <a:t>Hearing and vision deficits</a:t>
            </a:r>
          </a:p>
          <a:p>
            <a:pPr lvl="1">
              <a:spcBef>
                <a:spcPct val="35000"/>
              </a:spcBef>
            </a:pPr>
            <a:r>
              <a:rPr lang="en-US" altLang="en-US" dirty="0"/>
              <a:t>Alterations in consciousness</a:t>
            </a:r>
          </a:p>
          <a:p>
            <a:pPr lvl="1">
              <a:spcBef>
                <a:spcPct val="35000"/>
              </a:spcBef>
            </a:pPr>
            <a:r>
              <a:rPr lang="en-US" altLang="en-US" dirty="0"/>
              <a:t>Complicated medical histories</a:t>
            </a:r>
          </a:p>
          <a:p>
            <a:pPr lvl="1">
              <a:spcBef>
                <a:spcPct val="35000"/>
              </a:spcBef>
            </a:pPr>
            <a:r>
              <a:rPr lang="en-US" altLang="en-US" dirty="0"/>
              <a:t>Effects of medications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lnSpc>
                <a:spcPct val="85000"/>
              </a:lnSpc>
            </a:pPr>
            <a:r>
              <a:rPr lang="en-US" altLang="en-US" dirty="0"/>
              <a:t>Scene Size-up </a:t>
            </a:r>
            <a:r>
              <a:rPr lang="en-US" altLang="en-US" sz="2000" b="0" dirty="0"/>
              <a:t>(1 of 2)</a:t>
            </a:r>
          </a:p>
        </p:txBody>
      </p:sp>
      <p:sp>
        <p:nvSpPr>
          <p:cNvPr id="97283" name="Content Placeholder 2"/>
          <p:cNvSpPr>
            <a:spLocks noGrp="1"/>
          </p:cNvSpPr>
          <p:nvPr>
            <p:ph type="body" idx="1"/>
          </p:nvPr>
        </p:nvSpPr>
        <p:spPr/>
        <p:txBody>
          <a:bodyPr rIns="228600"/>
          <a:lstStyle/>
          <a:p>
            <a:pPr>
              <a:spcBef>
                <a:spcPct val="35000"/>
              </a:spcBef>
            </a:pPr>
            <a:r>
              <a:rPr lang="en-US" altLang="en-US" dirty="0"/>
              <a:t>Geriatric patients are commonly found in their own homes, retirement homes, or skilled nursing facilities.</a:t>
            </a:r>
          </a:p>
          <a:p>
            <a:pPr lvl="1">
              <a:spcBef>
                <a:spcPts val="900"/>
              </a:spcBef>
            </a:pPr>
            <a:r>
              <a:rPr lang="en-US" altLang="en-US" dirty="0"/>
              <a:t>Many older people live alone.</a:t>
            </a:r>
          </a:p>
          <a:p>
            <a:pPr lvl="1">
              <a:spcBef>
                <a:spcPts val="900"/>
              </a:spcBef>
            </a:pPr>
            <a:r>
              <a:rPr lang="en-US" altLang="en-US" dirty="0"/>
              <a:t>Access may be hampered if their condition prevents them from getting to the door.</a:t>
            </a:r>
          </a:p>
          <a:p>
            <a:pPr lvl="1">
              <a:spcBef>
                <a:spcPts val="900"/>
              </a:spcBef>
            </a:pPr>
            <a:r>
              <a:rPr lang="en-US" altLang="en-US" dirty="0"/>
              <a:t>Take note of negative or unsafe conditions. </a:t>
            </a:r>
            <a:endParaRPr lang="en-US"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Introduction</a:t>
            </a:r>
          </a:p>
        </p:txBody>
      </p:sp>
      <p:sp>
        <p:nvSpPr>
          <p:cNvPr id="11267" name="Content Placeholder 2"/>
          <p:cNvSpPr>
            <a:spLocks noGrp="1"/>
          </p:cNvSpPr>
          <p:nvPr>
            <p:ph type="body" idx="1"/>
          </p:nvPr>
        </p:nvSpPr>
        <p:spPr/>
        <p:txBody>
          <a:bodyPr rIns="228600"/>
          <a:lstStyle/>
          <a:p>
            <a:pPr>
              <a:spcBef>
                <a:spcPct val="35000"/>
              </a:spcBef>
            </a:pPr>
            <a:r>
              <a:rPr lang="en-US" altLang="en-US" dirty="0"/>
              <a:t>Geriatrics is the assessment and treatment of disease in a person 65 years of age or older.</a:t>
            </a:r>
          </a:p>
          <a:p>
            <a:pPr>
              <a:spcBef>
                <a:spcPct val="35000"/>
              </a:spcBef>
            </a:pPr>
            <a:r>
              <a:rPr lang="en-US" altLang="en-US" dirty="0"/>
              <a:t>Geriatric patients present as a special challenge for health care providers. </a:t>
            </a:r>
          </a:p>
          <a:p>
            <a:pPr>
              <a:spcBef>
                <a:spcPct val="35000"/>
              </a:spcBef>
            </a:pPr>
            <a:r>
              <a:rPr lang="en-US" altLang="en-US" dirty="0"/>
              <a:t>Injuries and illness are affected by chronic conditions, multiple medications, and the physiology of aging.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Scene Size-up </a:t>
            </a:r>
            <a:r>
              <a:rPr lang="en-US" altLang="en-US" sz="2000" b="0" dirty="0"/>
              <a:t>(2 of 2)</a:t>
            </a:r>
          </a:p>
        </p:txBody>
      </p:sp>
      <p:sp>
        <p:nvSpPr>
          <p:cNvPr id="98307" name="Rectangle 3"/>
          <p:cNvSpPr>
            <a:spLocks noGrp="1" noChangeArrowheads="1"/>
          </p:cNvSpPr>
          <p:nvPr>
            <p:ph type="body" idx="1"/>
          </p:nvPr>
        </p:nvSpPr>
        <p:spPr/>
        <p:txBody>
          <a:bodyPr rIns="228600"/>
          <a:lstStyle/>
          <a:p>
            <a:pPr>
              <a:spcBef>
                <a:spcPct val="35000"/>
              </a:spcBef>
            </a:pPr>
            <a:r>
              <a:rPr lang="en-US" altLang="en-US" dirty="0"/>
              <a:t>Mechanism of injury/nature of illness</a:t>
            </a:r>
          </a:p>
          <a:p>
            <a:pPr lvl="1">
              <a:spcBef>
                <a:spcPts val="900"/>
              </a:spcBef>
            </a:pPr>
            <a:r>
              <a:rPr lang="en-US" altLang="en-US" dirty="0"/>
              <a:t>May be difficult to determine in older people with altered mental status or dementia</a:t>
            </a:r>
          </a:p>
          <a:p>
            <a:pPr lvl="1">
              <a:spcBef>
                <a:spcPts val="900"/>
              </a:spcBef>
            </a:pPr>
            <a:r>
              <a:rPr lang="en-US" altLang="en-US" dirty="0"/>
              <a:t>Ask the family member, caregiver, or bystander why he or she called.</a:t>
            </a:r>
          </a:p>
          <a:p>
            <a:pPr lvl="1">
              <a:spcBef>
                <a:spcPts val="900"/>
              </a:spcBef>
            </a:pPr>
            <a:r>
              <a:rPr lang="en-US" altLang="en-US" dirty="0"/>
              <a:t>Multiple and chronic disease processes may also complicate the determination of the NOI.</a:t>
            </a:r>
          </a:p>
          <a:p>
            <a:pPr lvl="1">
              <a:spcBef>
                <a:spcPts val="900"/>
              </a:spcBef>
            </a:pPr>
            <a:r>
              <a:rPr lang="en-US" altLang="en-US" dirty="0"/>
              <a:t>Chest pain, shortness of breath, and an altered level of consciousness should always be considered serious.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lnSpc>
                <a:spcPct val="85000"/>
              </a:lnSpc>
            </a:pPr>
            <a:r>
              <a:rPr lang="en-US" altLang="en-US" dirty="0"/>
              <a:t>Primary Assessment </a:t>
            </a:r>
            <a:r>
              <a:rPr lang="en-US" altLang="en-US" sz="2000" b="0" dirty="0"/>
              <a:t>(1 of 5)</a:t>
            </a:r>
          </a:p>
        </p:txBody>
      </p:sp>
      <p:sp>
        <p:nvSpPr>
          <p:cNvPr id="99331" name="Content Placeholder 2"/>
          <p:cNvSpPr>
            <a:spLocks noGrp="1"/>
          </p:cNvSpPr>
          <p:nvPr>
            <p:ph type="body" idx="1"/>
          </p:nvPr>
        </p:nvSpPr>
        <p:spPr/>
        <p:txBody>
          <a:bodyPr rIns="228600"/>
          <a:lstStyle/>
          <a:p>
            <a:pPr>
              <a:spcBef>
                <a:spcPct val="35000"/>
              </a:spcBef>
            </a:pPr>
            <a:r>
              <a:rPr lang="en-US" altLang="en-US" dirty="0"/>
              <a:t>Address life threats.</a:t>
            </a:r>
          </a:p>
          <a:p>
            <a:pPr>
              <a:spcBef>
                <a:spcPct val="35000"/>
              </a:spcBef>
            </a:pPr>
            <a:r>
              <a:rPr lang="en-US" altLang="en-US" dirty="0"/>
              <a:t>Determine the transport priority.</a:t>
            </a:r>
          </a:p>
          <a:p>
            <a:pPr>
              <a:spcBef>
                <a:spcPct val="35000"/>
              </a:spcBef>
            </a:pPr>
            <a:r>
              <a:rPr lang="en-US" altLang="en-US" dirty="0"/>
              <a:t>Form a general impression.</a:t>
            </a:r>
          </a:p>
          <a:p>
            <a:pPr lvl="1">
              <a:spcBef>
                <a:spcPct val="35000"/>
              </a:spcBef>
            </a:pPr>
            <a:r>
              <a:rPr lang="en-US" altLang="en-US" dirty="0"/>
              <a:t>You should be able to tell if the patient is generally in stable or unstable condition.</a:t>
            </a:r>
          </a:p>
          <a:p>
            <a:pPr lvl="1">
              <a:spcBef>
                <a:spcPct val="35000"/>
              </a:spcBef>
            </a:pPr>
            <a:r>
              <a:rPr lang="en-US" altLang="en-US" dirty="0"/>
              <a:t>Use the AVPU scale to determine the patient</a:t>
            </a:r>
            <a:r>
              <a:rPr lang="ja-JP" altLang="en-US"/>
              <a:t>’</a:t>
            </a:r>
            <a:r>
              <a:rPr lang="en-US" altLang="ja-JP" dirty="0"/>
              <a:t>s level of consciousness.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5)</a:t>
            </a:r>
          </a:p>
        </p:txBody>
      </p:sp>
      <p:sp>
        <p:nvSpPr>
          <p:cNvPr id="100355"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Anatomic changes that occur as a person ages predispose geriatric patients to airway problems.</a:t>
            </a:r>
          </a:p>
          <a:p>
            <a:pPr lvl="1">
              <a:spcBef>
                <a:spcPct val="35000"/>
              </a:spcBef>
            </a:pPr>
            <a:r>
              <a:rPr lang="en-US" altLang="en-US" dirty="0"/>
              <a:t>Ensure that the patient</a:t>
            </a:r>
            <a:r>
              <a:rPr lang="ja-JP" altLang="en-US"/>
              <a:t>’</a:t>
            </a:r>
            <a:r>
              <a:rPr lang="en-US" altLang="ja-JP" dirty="0"/>
              <a:t>s airway is open and not obstructed by dentures, vomitus, fluid, or blood.</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5)</a:t>
            </a:r>
          </a:p>
        </p:txBody>
      </p:sp>
      <p:sp>
        <p:nvSpPr>
          <p:cNvPr id="101379" name="Rectangle 1027"/>
          <p:cNvSpPr>
            <a:spLocks noGrp="1" noChangeArrowheads="1"/>
          </p:cNvSpPr>
          <p:nvPr>
            <p:ph type="body" idx="1"/>
          </p:nvPr>
        </p:nvSpPr>
        <p:spPr/>
        <p:txBody>
          <a:bodyPr rIns="228600"/>
          <a:lstStyle/>
          <a:p>
            <a:pPr>
              <a:spcBef>
                <a:spcPct val="35000"/>
              </a:spcBef>
            </a:pPr>
            <a:r>
              <a:rPr lang="en-US" altLang="en-US" dirty="0"/>
              <a:t>Airway and breathing (cont</a:t>
            </a:r>
            <a:r>
              <a:rPr lang="ja-JP" altLang="en-US" dirty="0"/>
              <a:t>’</a:t>
            </a:r>
            <a:r>
              <a:rPr lang="en-US" altLang="ja-JP" dirty="0"/>
              <a:t>d)</a:t>
            </a:r>
          </a:p>
          <a:p>
            <a:pPr lvl="1">
              <a:spcBef>
                <a:spcPct val="35000"/>
              </a:spcBef>
            </a:pPr>
            <a:r>
              <a:rPr lang="en-US" altLang="en-US" dirty="0"/>
              <a:t>Anatomic changes affect a person</a:t>
            </a:r>
            <a:r>
              <a:rPr lang="ja-JP" altLang="en-US" dirty="0"/>
              <a:t>’</a:t>
            </a:r>
            <a:r>
              <a:rPr lang="en-US" altLang="ja-JP" dirty="0"/>
              <a:t>s ability to breathe effectively.</a:t>
            </a:r>
          </a:p>
          <a:p>
            <a:pPr lvl="1">
              <a:spcBef>
                <a:spcPct val="35000"/>
              </a:spcBef>
            </a:pPr>
            <a:r>
              <a:rPr lang="en-US" altLang="en-US" dirty="0"/>
              <a:t>Loss of mechanisms that protect the upper airway cause a decreased ability to clear secretions.</a:t>
            </a:r>
          </a:p>
          <a:p>
            <a:pPr lvl="1">
              <a:spcBef>
                <a:spcPct val="35000"/>
              </a:spcBef>
            </a:pPr>
            <a:r>
              <a:rPr lang="en-US" altLang="en-US" dirty="0"/>
              <a:t>Airway and breathing issues should be treated with oxygen as soon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5)</a:t>
            </a:r>
          </a:p>
        </p:txBody>
      </p:sp>
      <p:sp>
        <p:nvSpPr>
          <p:cNvPr id="102403" name="Rectangle 1027"/>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Poor perfusion is a serious issue in the older adult.</a:t>
            </a:r>
          </a:p>
          <a:p>
            <a:pPr lvl="1">
              <a:spcBef>
                <a:spcPct val="35000"/>
              </a:spcBef>
            </a:pPr>
            <a:r>
              <a:rPr lang="en-US" altLang="en-US" dirty="0"/>
              <a:t>Physiologic changes may negatively affect circulation.</a:t>
            </a:r>
          </a:p>
          <a:p>
            <a:pPr lvl="1">
              <a:spcBef>
                <a:spcPct val="35000"/>
              </a:spcBef>
            </a:pPr>
            <a:r>
              <a:rPr lang="en-US" altLang="en-US" dirty="0"/>
              <a:t>Vascular changes and circulatory compromise might make it difficult to feel a pulse.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(5 of 5)</a:t>
            </a:r>
          </a:p>
        </p:txBody>
      </p:sp>
      <p:sp>
        <p:nvSpPr>
          <p:cNvPr id="103427"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Any complaints that compromise the ABCs should result in prompt transport.</a:t>
            </a:r>
          </a:p>
          <a:p>
            <a:pPr lvl="1">
              <a:spcBef>
                <a:spcPct val="35000"/>
              </a:spcBef>
            </a:pPr>
            <a:r>
              <a:rPr lang="en-US" altLang="en-US" dirty="0"/>
              <a:t>Determine conditions that are life threatening.</a:t>
            </a:r>
          </a:p>
          <a:p>
            <a:pPr lvl="1">
              <a:spcBef>
                <a:spcPct val="35000"/>
              </a:spcBef>
            </a:pPr>
            <a:r>
              <a:rPr lang="en-US" altLang="en-US" dirty="0"/>
              <a:t>Treat them to the best of your ability.</a:t>
            </a:r>
          </a:p>
          <a:p>
            <a:pPr lvl="1">
              <a:spcBef>
                <a:spcPct val="35000"/>
              </a:spcBef>
            </a:pPr>
            <a:r>
              <a:rPr lang="en-US" altLang="en-US" dirty="0"/>
              <a:t>Provide transport to priority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a:lnSpc>
                <a:spcPct val="85000"/>
              </a:lnSpc>
            </a:pPr>
            <a:r>
              <a:rPr lang="en-US" altLang="en-US" dirty="0"/>
              <a:t>History Taking </a:t>
            </a:r>
            <a:r>
              <a:rPr lang="en-US" altLang="en-US" sz="2000" b="0" dirty="0"/>
              <a:t>(1 of 2)</a:t>
            </a:r>
          </a:p>
        </p:txBody>
      </p:sp>
      <p:sp>
        <p:nvSpPr>
          <p:cNvPr id="105475" name="Content Placeholder 2"/>
          <p:cNvSpPr>
            <a:spLocks noGrp="1"/>
          </p:cNvSpPr>
          <p:nvPr>
            <p:ph type="body" idx="1"/>
          </p:nvPr>
        </p:nvSpPr>
        <p:spPr/>
        <p:txBody>
          <a:bodyPr rIns="228600"/>
          <a:lstStyle/>
          <a:p>
            <a:pPr>
              <a:spcBef>
                <a:spcPct val="35000"/>
              </a:spcBef>
            </a:pPr>
            <a:r>
              <a:rPr lang="en-US" altLang="en-US" dirty="0"/>
              <a:t>Investigate the chief complaint.</a:t>
            </a:r>
          </a:p>
          <a:p>
            <a:pPr lvl="1">
              <a:spcBef>
                <a:spcPct val="35000"/>
              </a:spcBef>
            </a:pPr>
            <a:r>
              <a:rPr lang="en-US" altLang="en-US" dirty="0"/>
              <a:t>Find and account for all medications.</a:t>
            </a:r>
          </a:p>
          <a:p>
            <a:pPr lvl="1">
              <a:spcBef>
                <a:spcPct val="35000"/>
              </a:spcBef>
            </a:pPr>
            <a:r>
              <a:rPr lang="en-US" altLang="en-US" dirty="0"/>
              <a:t>Obtain a thorough patient history.</a:t>
            </a:r>
          </a:p>
          <a:p>
            <a:pPr lvl="1">
              <a:spcBef>
                <a:spcPct val="35000"/>
              </a:spcBef>
            </a:pPr>
            <a:r>
              <a:rPr lang="en-US" altLang="en-US" dirty="0"/>
              <a:t>Determine early whether the altered LOC is acute or chronic.</a:t>
            </a:r>
          </a:p>
          <a:p>
            <a:pPr lvl="1">
              <a:spcBef>
                <a:spcPct val="35000"/>
              </a:spcBef>
            </a:pPr>
            <a:r>
              <a:rPr lang="en-US" altLang="en-US" dirty="0"/>
              <a:t>Multiple disease processes and multiple and/or vague complaints can make assessment complicated.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(2 of 2)</a:t>
            </a:r>
          </a:p>
        </p:txBody>
      </p:sp>
      <p:sp>
        <p:nvSpPr>
          <p:cNvPr id="106499" name="Rectangle 3"/>
          <p:cNvSpPr>
            <a:spLocks noGrp="1" noChangeArrowheads="1"/>
          </p:cNvSpPr>
          <p:nvPr>
            <p:ph type="body" idx="1"/>
          </p:nvPr>
        </p:nvSpPr>
        <p:spPr/>
        <p:txBody>
          <a:bodyPr rIns="228600"/>
          <a:lstStyle/>
          <a:p>
            <a:pPr>
              <a:spcBef>
                <a:spcPct val="35000"/>
              </a:spcBef>
            </a:pPr>
            <a:r>
              <a:rPr lang="en-US" altLang="en-US" dirty="0"/>
              <a:t>Collect a SAMPLE history.</a:t>
            </a:r>
          </a:p>
          <a:p>
            <a:pPr lvl="1">
              <a:spcBef>
                <a:spcPct val="35000"/>
              </a:spcBef>
            </a:pPr>
            <a:r>
              <a:rPr lang="en-US" altLang="en-US" dirty="0"/>
              <a:t>You may have to rely on a relative or caregiver to help you.</a:t>
            </a:r>
          </a:p>
          <a:p>
            <a:pPr lvl="1">
              <a:spcBef>
                <a:spcPct val="35000"/>
              </a:spcBef>
            </a:pPr>
            <a:r>
              <a:rPr lang="en-US" altLang="en-US" dirty="0"/>
              <a:t>List the patient’s medications or take the medications with you to the hospital. </a:t>
            </a:r>
          </a:p>
          <a:p>
            <a:pPr lvl="1">
              <a:spcBef>
                <a:spcPct val="35000"/>
              </a:spcBef>
            </a:pPr>
            <a:r>
              <a:rPr lang="en-US" altLang="en-US" dirty="0"/>
              <a:t>The last meal is particularly important in patients with diabetes.</a:t>
            </a:r>
          </a:p>
          <a:p>
            <a:pPr lvl="1">
              <a:spcBef>
                <a:spcPct val="35000"/>
              </a:spcBef>
            </a:pPr>
            <a:r>
              <a:rPr lang="en-US" altLang="en-US" dirty="0"/>
              <a:t>Transport to a facility that knows the patient</a:t>
            </a:r>
            <a:r>
              <a:rPr lang="ja-JP" altLang="en-US" dirty="0"/>
              <a:t>’</a:t>
            </a:r>
            <a:r>
              <a:rPr lang="en-US" altLang="ja-JP" dirty="0"/>
              <a:t>s medical history, if possible.</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a:lnSpc>
                <a:spcPct val="85000"/>
              </a:lnSpc>
            </a:pPr>
            <a:r>
              <a:rPr lang="en-US" altLang="en-US" dirty="0"/>
              <a:t>Secondary Assessment </a:t>
            </a:r>
            <a:r>
              <a:rPr lang="en-US" altLang="en-US" sz="2000" b="0" dirty="0"/>
              <a:t>(1 of 3)</a:t>
            </a:r>
          </a:p>
        </p:txBody>
      </p:sp>
      <p:sp>
        <p:nvSpPr>
          <p:cNvPr id="107523" name="Content Placeholder 2"/>
          <p:cNvSpPr>
            <a:spLocks noGrp="1"/>
          </p:cNvSpPr>
          <p:nvPr>
            <p:ph type="body" idx="1"/>
          </p:nvPr>
        </p:nvSpPr>
        <p:spPr/>
        <p:txBody>
          <a:bodyPr rIns="228600"/>
          <a:lstStyle/>
          <a:p>
            <a:pPr>
              <a:spcBef>
                <a:spcPct val="35000"/>
              </a:spcBef>
            </a:pPr>
            <a:r>
              <a:rPr lang="en-US" altLang="en-US" dirty="0"/>
              <a:t>Physical examinations</a:t>
            </a:r>
          </a:p>
          <a:p>
            <a:pPr lvl="1">
              <a:spcBef>
                <a:spcPct val="35000"/>
              </a:spcBef>
            </a:pPr>
            <a:r>
              <a:rPr lang="en-US" altLang="en-US" dirty="0"/>
              <a:t>An older patient may not be comfortable with being exposed.</a:t>
            </a:r>
          </a:p>
          <a:p>
            <a:pPr lvl="1">
              <a:spcBef>
                <a:spcPct val="35000"/>
              </a:spcBef>
            </a:pPr>
            <a:r>
              <a:rPr lang="en-US" altLang="en-US" dirty="0"/>
              <a:t>Protect his or her modesty.</a:t>
            </a:r>
          </a:p>
          <a:p>
            <a:pPr lvl="1">
              <a:spcBef>
                <a:spcPct val="35000"/>
              </a:spcBef>
            </a:pPr>
            <a:r>
              <a:rPr lang="en-US" altLang="en-US" dirty="0"/>
              <a:t>Consider the need to keep your patient warm during exam.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108547" name="Rectangle 3"/>
          <p:cNvSpPr>
            <a:spLocks noGrp="1" noChangeArrowheads="1"/>
          </p:cNvSpPr>
          <p:nvPr>
            <p:ph type="body" idx="1"/>
          </p:nvPr>
        </p:nvSpPr>
        <p:spPr/>
        <p:txBody>
          <a:bodyPr rIns="228600"/>
          <a:lstStyle/>
          <a:p>
            <a:pPr>
              <a:spcBef>
                <a:spcPct val="35000"/>
              </a:spcBef>
            </a:pPr>
            <a:r>
              <a:rPr lang="en-US" altLang="en-US" dirty="0"/>
              <a:t>Vital signs</a:t>
            </a:r>
          </a:p>
          <a:p>
            <a:pPr lvl="1">
              <a:spcBef>
                <a:spcPct val="35000"/>
              </a:spcBef>
            </a:pPr>
            <a:r>
              <a:rPr lang="en-US" altLang="en-US" dirty="0"/>
              <a:t>The heart rate should be in the normal adult range but may be compromised by medications such as beta-blockers.</a:t>
            </a:r>
          </a:p>
          <a:p>
            <a:pPr lvl="1">
              <a:spcBef>
                <a:spcPct val="35000"/>
              </a:spcBef>
            </a:pPr>
            <a:r>
              <a:rPr lang="en-US" altLang="en-US" dirty="0"/>
              <a:t>Weaker and irregular pulses are common.</a:t>
            </a:r>
          </a:p>
          <a:p>
            <a:pPr lvl="1">
              <a:spcBef>
                <a:spcPct val="35000"/>
              </a:spcBef>
            </a:pPr>
            <a:r>
              <a:rPr lang="en-US" altLang="en-US" dirty="0"/>
              <a:t>Circulatory compromise may make it difficult to feel a radial pulse; consider other pulse points.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TotalTime>
  <Words>18743</Words>
  <Application>Microsoft Macintosh PowerPoint</Application>
  <PresentationFormat>Widescreen</PresentationFormat>
  <Paragraphs>2035</Paragraphs>
  <Slides>175</Slides>
  <Notes>143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175</vt:i4>
      </vt:variant>
    </vt:vector>
  </HeadingPairs>
  <TitlesOfParts>
    <vt:vector size="180" baseType="lpstr">
      <vt:lpstr>Arial</vt:lpstr>
      <vt:lpstr>Calibri</vt:lpstr>
      <vt:lpstr>Times New Roman</vt:lpstr>
      <vt:lpstr>Wingdings</vt:lpstr>
      <vt:lpstr>Educational subjects 16x9</vt:lpstr>
      <vt:lpstr>Geriatric Emergencies</vt:lpstr>
      <vt:lpstr>National EMS Education Standard Competencies (1 of 7)</vt:lpstr>
      <vt:lpstr>National EMS Education Standard Competencies (2 of 7)</vt:lpstr>
      <vt:lpstr>National EMS Education Standard Competencies (3 of 7)</vt:lpstr>
      <vt:lpstr>National EMS Education Standard Competencies (4 of 7)</vt:lpstr>
      <vt:lpstr>National EMS Education Standard Competencies (5 of 7)</vt:lpstr>
      <vt:lpstr>National EMS Education Standard Competencies (6 of 7)</vt:lpstr>
      <vt:lpstr>National EMS Education Standard Competencies (7 of 7)</vt:lpstr>
      <vt:lpstr>Introduction</vt:lpstr>
      <vt:lpstr>Generational Considerations (1 of 2)</vt:lpstr>
      <vt:lpstr>Generational Considerations (2 of 2)</vt:lpstr>
      <vt:lpstr>Communication and Older Adults (1 of 2)</vt:lpstr>
      <vt:lpstr>Communication and Older Adults (2 of 2)</vt:lpstr>
      <vt:lpstr>Common Complaints and the Leading Causes of  Death in Older People (1 of 2)</vt:lpstr>
      <vt:lpstr>Common Complaints and the Leading Causes of  Death in Older People (2 of 2)</vt:lpstr>
      <vt:lpstr>Changes in the Body </vt:lpstr>
      <vt:lpstr>Changes in the Respiratory System (1 of 7)</vt:lpstr>
      <vt:lpstr>Changes in the Respiratory System (2 of 7)</vt:lpstr>
      <vt:lpstr>Changes in the Respiratory System (3 of 7)</vt:lpstr>
      <vt:lpstr>Changes in the Respiratory System (4 of 7)</vt:lpstr>
      <vt:lpstr>Changes in the Respiratory System (5 of 7)</vt:lpstr>
      <vt:lpstr>Changes in the Respiratory System (6 of 7)</vt:lpstr>
      <vt:lpstr>Changes in the Respiratory System (7 of 7)</vt:lpstr>
      <vt:lpstr>Changes in the Cardiovascular System (1 of 5)</vt:lpstr>
      <vt:lpstr>Changes in the Cardiovascular System (2 of 5)</vt:lpstr>
      <vt:lpstr>Changes in the Cardiovascular System (3 of 5)</vt:lpstr>
      <vt:lpstr>Changes in the Cardiovascular System (4 of 5)</vt:lpstr>
      <vt:lpstr>Changes in the Cardiovascular System (5 of 5)</vt:lpstr>
      <vt:lpstr>Heart Attack (1 of 3)</vt:lpstr>
      <vt:lpstr>Heart Attack (2 of 3)</vt:lpstr>
      <vt:lpstr>Heart Attack (3 of 3)</vt:lpstr>
      <vt:lpstr>Heart Failure (1 of 4)</vt:lpstr>
      <vt:lpstr>Heart Failure (2 of 4)</vt:lpstr>
      <vt:lpstr>Heart Failure (3 of 4)</vt:lpstr>
      <vt:lpstr>Heart Failure (4 of 4)</vt:lpstr>
      <vt:lpstr>Stroke (1 of 4)</vt:lpstr>
      <vt:lpstr>Stroke (2 of 4)</vt:lpstr>
      <vt:lpstr>Stroke (3 of 4)</vt:lpstr>
      <vt:lpstr>Stroke (4 of 4)</vt:lpstr>
      <vt:lpstr>Changes in the Nervous System (1 of 6)</vt:lpstr>
      <vt:lpstr>Changes in the Nervous System (2 of 6)</vt:lpstr>
      <vt:lpstr>Changes in the Nervous System (3 of 6)</vt:lpstr>
      <vt:lpstr>Changes in the Nervous System (4 of 6)</vt:lpstr>
      <vt:lpstr>Changes in the Nervous System (5 of 6)</vt:lpstr>
      <vt:lpstr>Changes in the Nervous System (6 of 6)</vt:lpstr>
      <vt:lpstr>Dementia (1 of 3)</vt:lpstr>
      <vt:lpstr>Dementia (2 of 3)</vt:lpstr>
      <vt:lpstr>Dementia (3 of 3)</vt:lpstr>
      <vt:lpstr>Delirium (1 of 3)</vt:lpstr>
      <vt:lpstr>Delirium (2 of 3)</vt:lpstr>
      <vt:lpstr>Delirium (3 of 3)</vt:lpstr>
      <vt:lpstr>Syncope</vt:lpstr>
      <vt:lpstr>Neuropathy</vt:lpstr>
      <vt:lpstr>Changes in the Gastrointestinal System (1 of 5)</vt:lpstr>
      <vt:lpstr>Changes in the Gastrointestinal System (2 of 5)</vt:lpstr>
      <vt:lpstr>Changes in the Gastrointestinal System (3 of 5)</vt:lpstr>
      <vt:lpstr>Changes in the Gastrointestinal System (4 of 5)</vt:lpstr>
      <vt:lpstr>Changes in the Gastrointestinal System (5 of 5)</vt:lpstr>
      <vt:lpstr>Acute Abdomen—Nongastrointestinal Complaints</vt:lpstr>
      <vt:lpstr>Changes in the Renal System (1 of 4)</vt:lpstr>
      <vt:lpstr>Changes in the Renal System (2 of 4)</vt:lpstr>
      <vt:lpstr>Changes in the Renal System (3 of 4)</vt:lpstr>
      <vt:lpstr>Changes in the Renal System (4 of 4)</vt:lpstr>
      <vt:lpstr>Changes in the Endocrine System (1 of 4)</vt:lpstr>
      <vt:lpstr>Changes in the Endocrine System (2 of 4)</vt:lpstr>
      <vt:lpstr>Changes in the Endocrine System (3 of 4)</vt:lpstr>
      <vt:lpstr>Changes in the Endocrine System (4 of 4)</vt:lpstr>
      <vt:lpstr>Changes in the Immune System</vt:lpstr>
      <vt:lpstr>Changes in the Musculoskeletal System (1 of 4)</vt:lpstr>
      <vt:lpstr>Changes in the Musculoskeletal System (2 of 4)</vt:lpstr>
      <vt:lpstr>Changes in the Musculoskeletal System (3 of 4)</vt:lpstr>
      <vt:lpstr>Changes in the Musculoskeletal System (4 of 4)</vt:lpstr>
      <vt:lpstr>Changes in Skin (1 of 3)</vt:lpstr>
      <vt:lpstr>Changes in Skin (2 of 3)</vt:lpstr>
      <vt:lpstr>Changes in Skin (3 of 3)</vt:lpstr>
      <vt:lpstr>Toxicology (1 of 3)</vt:lpstr>
      <vt:lpstr>Toxicology (2 of 3)</vt:lpstr>
      <vt:lpstr>Toxicology (3 of 3)</vt:lpstr>
      <vt:lpstr>Depression (1 of 2)</vt:lpstr>
      <vt:lpstr>Depression (2 of 2)</vt:lpstr>
      <vt:lpstr>Suicide (1 of 3)</vt:lpstr>
      <vt:lpstr>Suicide (2 of 3)</vt:lpstr>
      <vt:lpstr>Suicide (3 of 3)</vt:lpstr>
      <vt:lpstr>The GEMS Diamond (1 of 4)</vt:lpstr>
      <vt:lpstr>The GEMS Diamond (2 of 4)</vt:lpstr>
      <vt:lpstr>The GEMS Diamond (3 of 4)</vt:lpstr>
      <vt:lpstr>The GEMS Diamond (4 of 4)</vt:lpstr>
      <vt:lpstr>Special Considerations in Assessing a  Geriatric Medical Patient </vt:lpstr>
      <vt:lpstr>Scene Size-up (1 of 2)</vt:lpstr>
      <vt:lpstr>Scene Size-up (2 of 2)</vt:lpstr>
      <vt:lpstr>Primary Assessment (1 of 5)</vt:lpstr>
      <vt:lpstr>Primary Assessment (2 of 5)</vt:lpstr>
      <vt:lpstr>Primary Assessment (3 of 5)</vt:lpstr>
      <vt:lpstr>Primary Assessment (4 of 5)</vt:lpstr>
      <vt:lpstr>Primary Assessment (5 of 5)</vt:lpstr>
      <vt:lpstr>History Taking (1 of 2)</vt:lpstr>
      <vt:lpstr>History Taking (2 of 2)</vt:lpstr>
      <vt:lpstr>Secondary Assessment (1 of 3)</vt:lpstr>
      <vt:lpstr>Secondary Assessment (2 of 3)</vt:lpstr>
      <vt:lpstr>Secondary Assessment (3 of 3)</vt:lpstr>
      <vt:lpstr>Reassessment (1 of 3)</vt:lpstr>
      <vt:lpstr>Reassessment (2 of 3)</vt:lpstr>
      <vt:lpstr>Reassessment (3 of 3)</vt:lpstr>
      <vt:lpstr>Trauma and Geriatric Patients (1 of 10)</vt:lpstr>
      <vt:lpstr>Trauma and Geriatric Patients (2 of 10)</vt:lpstr>
      <vt:lpstr>Trauma and Geriatric Patients (3 of 10)</vt:lpstr>
      <vt:lpstr>Trauma and Geriatric Patients (4 of 10)</vt:lpstr>
      <vt:lpstr>Trauma and Geriatric Patients (5 of 10)</vt:lpstr>
      <vt:lpstr>Trauma and Geriatric Patients (6 of 10)</vt:lpstr>
      <vt:lpstr>Trauma and Geriatric Patients (7 of 10)</vt:lpstr>
      <vt:lpstr>Trauma and Geriatric Patients (8 of 10)</vt:lpstr>
      <vt:lpstr>Trauma and Geriatric Patients (9 of 10)</vt:lpstr>
      <vt:lpstr>Trauma and Geriatric Patients (10 of 10)</vt:lpstr>
      <vt:lpstr>Environmental Injury</vt:lpstr>
      <vt:lpstr>Special Considerations in Assessing  Geriatric Trauma Patients</vt:lpstr>
      <vt:lpstr>Scene Size-up</vt:lpstr>
      <vt:lpstr>Primary Assessment (1 of 3)</vt:lpstr>
      <vt:lpstr>Primary Assessment (2 of 3)</vt:lpstr>
      <vt:lpstr>Primary Assessment (3 of 3)</vt:lpstr>
      <vt:lpstr>History Taking</vt:lpstr>
      <vt:lpstr>Secondary Assessment (1 of 2)</vt:lpstr>
      <vt:lpstr>Secondary Assessment (2 of 2)</vt:lpstr>
      <vt:lpstr>Reassessment (1 of 3)</vt:lpstr>
      <vt:lpstr>Reassessment (2 of 3)</vt:lpstr>
      <vt:lpstr>Reassessment (3 of 3)</vt:lpstr>
      <vt:lpstr>Response to Nursing and Skilled Care Facilities (1 of 4)</vt:lpstr>
      <vt:lpstr>Response to Nursing and Skilled Care Facilities (2 of 4)</vt:lpstr>
      <vt:lpstr>Response to Nursing and Skilled Care Facilities (3 of 4)</vt:lpstr>
      <vt:lpstr>Response to Nursing and Skilled Care Facilities (4 of 4)</vt:lpstr>
      <vt:lpstr>Dying Patients</vt:lpstr>
      <vt:lpstr>Advance Directives (1 of 3)</vt:lpstr>
      <vt:lpstr>Advance Directives (2 of 3)</vt:lpstr>
      <vt:lpstr>Advance Directives (3 of 3)</vt:lpstr>
      <vt:lpstr>Elder Abuse and Neglect (1 of 7)</vt:lpstr>
      <vt:lpstr>Elder Abuse and Neglect (2 of 7)</vt:lpstr>
      <vt:lpstr>Elder Abuse and Neglect (3 of 7)</vt:lpstr>
      <vt:lpstr>Elder Abuse and Neglect (4 of 7)</vt:lpstr>
      <vt:lpstr>Elder Abuse and Neglect (5 of 7)</vt:lpstr>
      <vt:lpstr>Elder Abuse and Neglect (6 of 7)</vt:lpstr>
      <vt:lpstr>Elder Abuse and Neglect (7 of 7)</vt:lpstr>
      <vt:lpstr>Signs of Physical Abuse (1 of 4)</vt:lpstr>
      <vt:lpstr>Signs of Physical Abuse (2 of 4)</vt:lpstr>
      <vt:lpstr>Signs of Physical Abuse (3 of 4)</vt:lpstr>
      <vt:lpstr>Signs of Physical Abuse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62</cp:revision>
  <dcterms:created xsi:type="dcterms:W3CDTF">2019-03-08T18:11:57Z</dcterms:created>
  <dcterms:modified xsi:type="dcterms:W3CDTF">2021-01-04T19:37:47Z</dcterms:modified>
</cp:coreProperties>
</file>